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777" r:id="rId4"/>
  </p:sldMasterIdLst>
  <p:notesMasterIdLst>
    <p:notesMasterId r:id="rId6"/>
  </p:notesMasterIdLst>
  <p:handoutMasterIdLst>
    <p:handoutMasterId r:id="rId7"/>
  </p:handoutMasterIdLst>
  <p:sldIdLst>
    <p:sldId id="291" r:id="rId5"/>
  </p:sldIdLst>
  <p:sldSz cx="9144000" cy="6858000" type="screen4x3"/>
  <p:notesSz cx="6858000" cy="9144000"/>
  <p:defaultTextStyle>
    <a:defPPr rtl="0">
      <a:defRPr lang="ko-k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698" userDrawn="1">
          <p15:clr>
            <a:srgbClr val="A4A3A4"/>
          </p15:clr>
        </p15:guide>
        <p15:guide id="2" orient="horz" pos="3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E8C6"/>
    <a:srgbClr val="E9FCFD"/>
    <a:srgbClr val="C1CCF6"/>
    <a:srgbClr val="D5BAEB"/>
    <a:srgbClr val="8E9DEF"/>
    <a:srgbClr val="A6EDD2"/>
    <a:srgbClr val="A3E6FF"/>
    <a:srgbClr val="FFFFFF"/>
    <a:srgbClr val="E0B1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9" autoAdjust="0"/>
    <p:restoredTop sz="96357" autoAdjust="0"/>
  </p:normalViewPr>
  <p:slideViewPr>
    <p:cSldViewPr snapToGrid="0">
      <p:cViewPr varScale="1">
        <p:scale>
          <a:sx n="122" d="100"/>
          <a:sy n="122" d="100"/>
        </p:scale>
        <p:origin x="972" y="90"/>
      </p:cViewPr>
      <p:guideLst>
        <p:guide pos="4698"/>
        <p:guide orient="horz" pos="3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6" d="100"/>
          <a:sy n="96" d="100"/>
        </p:scale>
        <p:origin x="3558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722C5104-B160-49CA-BBEA-F89DC47F2ED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8FA77B3F-59DC-4CD3-9EDD-457BB0F4ED6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196A5C0D-DAA3-4640-921B-87EDC8A3337D}" type="datetime1">
              <a:rPr lang="ko-KR" altLang="en-US" noProof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2021-05-20</a:t>
            </a:fld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91D14D80-1829-4047-8B70-CA13F85B2A6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19C54F4-FD5F-49B3-9277-2EBC1373BAE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37205A-E1E8-4792-BFE4-BDA00885454D}" type="slidenum">
              <a:rPr lang="en-US" altLang="ko-KR" noProof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‹#›</a:t>
            </a:fld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7298261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noProof="1">
              <a:latin typeface="맑은 고딕" panose="020B0503020000020004" pitchFamily="50" charset="-127"/>
            </a:endParaRPr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E18762FC-0DA9-4289-A0CF-953F6EDBEDDB}" type="datetime1">
              <a:rPr lang="ko-KR" altLang="en-US" noProof="1" smtClean="0"/>
              <a:t>2021-05-20</a:t>
            </a:fld>
            <a:endParaRPr lang="ko-KR" altLang="en-US" noProof="1">
              <a:latin typeface="맑은 고딕" panose="020B0503020000020004" pitchFamily="50" charset="-127"/>
            </a:endParaRPr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ko-KR" altLang="en-US" noProof="1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noProof="1">
              <a:latin typeface="맑은 고딕" panose="020B0503020000020004" pitchFamily="50" charset="-127"/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aseline="0"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B32C31BA-67D8-413F-A5DD-028125073D1D}" type="slidenum">
              <a:rPr lang="en-US" altLang="ko-KR" noProof="1" smtClean="0"/>
              <a:pPr/>
              <a:t>‹#›</a:t>
            </a:fld>
            <a:endParaRPr lang="ko-KR" altLang="en-US" noProof="1">
              <a:latin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1550855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 baseline="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1pPr>
    <a:lvl2pPr marL="457200" algn="l" defTabSz="914400" rtl="0" eaLnBrk="1" latinLnBrk="0" hangingPunct="1">
      <a:defRPr sz="1200" kern="1200" baseline="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2pPr>
    <a:lvl3pPr marL="914400" algn="l" defTabSz="914400" rtl="0" eaLnBrk="1" latinLnBrk="0" hangingPunct="1">
      <a:defRPr sz="1200" kern="1200" baseline="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3pPr>
    <a:lvl4pPr marL="1371600" algn="l" defTabSz="914400" rtl="0" eaLnBrk="1" latinLnBrk="0" hangingPunct="1">
      <a:defRPr sz="1200" kern="1200" baseline="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4pPr>
    <a:lvl5pPr marL="1828800" algn="l" defTabSz="914400" rtl="0" eaLnBrk="1" latinLnBrk="0" hangingPunct="1">
      <a:defRPr sz="1200" kern="1200" baseline="0">
        <a:solidFill>
          <a:schemeClr val="tx1"/>
        </a:solidFill>
        <a:latin typeface="맑은 고딕" panose="020B0503020000020004" pitchFamily="50" charset="-127"/>
        <a:ea typeface="맑은 고딕" panose="020B0503020000020004" pitchFamily="50" charset="-127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B32C31BA-67D8-413F-A5DD-028125073D1D}" type="slidenum">
              <a:rPr lang="en-US" altLang="ko-KR" noProof="1" smtClean="0"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fld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20994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</a:defRPr>
            </a:lvl1pPr>
          </a:lstStyle>
          <a:p>
            <a:fld id="{804E1663-FBC3-46AA-9946-AF99CA65BE14}" type="datetime1">
              <a:rPr lang="ko-KR" altLang="en-US" noProof="1" smtClean="0"/>
              <a:t>2021-05-20</a:t>
            </a:fld>
            <a:endParaRPr lang="ko-KR" altLang="en-US" noProof="1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</a:defRPr>
            </a:lvl1pPr>
          </a:lstStyle>
          <a:p>
            <a:endParaRPr lang="ko-KR" altLang="en-US" noProof="1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</a:defRPr>
            </a:lvl1pPr>
          </a:lstStyle>
          <a:p>
            <a:fld id="{7966EA62-41C5-4F9A-A915-5B0BC739C92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503" y="310287"/>
            <a:ext cx="3928735" cy="853352"/>
          </a:xfrm>
        </p:spPr>
        <p:txBody>
          <a:bodyPr rtlCol="0">
            <a:normAutofit/>
          </a:bodyPr>
          <a:lstStyle>
            <a:lvl1pPr>
              <a:defRPr sz="2700" b="1" baseline="0">
                <a:latin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1"/>
              <a:t>클릭하여 마스터 제목 스타일 편집</a:t>
            </a:r>
          </a:p>
        </p:txBody>
      </p:sp>
      <p:sp>
        <p:nvSpPr>
          <p:cNvPr id="7" name="텍스트 개체 틀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7503" y="981076"/>
            <a:ext cx="268605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675"/>
              </a:spcBef>
              <a:buNone/>
              <a:defRPr sz="1500" b="1" baseline="0">
                <a:latin typeface="맑은 고딕" panose="020B0503020000020004" pitchFamily="50" charset="-127"/>
              </a:defRPr>
            </a:lvl1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57361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5120DBFB-B27A-4152-B93B-E0544768A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</a:defRPr>
            </a:lvl1pPr>
          </a:lstStyle>
          <a:p>
            <a:fld id="{6DF29EFA-D94A-455A-897E-E5F4E36B5E57}" type="datetime1">
              <a:rPr lang="ko-KR" altLang="en-US" noProof="1" smtClean="0"/>
              <a:t>2021-05-20</a:t>
            </a:fld>
            <a:endParaRPr lang="ko-KR" altLang="en-US" noProof="1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4E2609EE-8677-453E-B000-7C9D37C31B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</a:defRPr>
            </a:lvl1pPr>
          </a:lstStyle>
          <a:p>
            <a:endParaRPr lang="ko-KR" altLang="en-US" noProof="1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85346EE-7757-43D9-8F90-C5A66E3A8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 baseline="0">
                <a:latin typeface="맑은 고딕" panose="020B0503020000020004" pitchFamily="50" charset="-127"/>
              </a:defRPr>
            </a:lvl1pPr>
          </a:lstStyle>
          <a:p>
            <a:fld id="{7966EA62-41C5-4F9A-A915-5B0BC739C923}" type="slidenum">
              <a:rPr lang="en-US" altLang="ko-KR" noProof="1" smtClean="0"/>
              <a:pPr/>
              <a:t>‹#›</a:t>
            </a:fld>
            <a:endParaRPr lang="ko-KR" altLang="en-US" noProof="1"/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F0128637-293C-4F87-8D53-0BE4379C81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57503" y="310287"/>
            <a:ext cx="3928735" cy="853352"/>
          </a:xfrm>
        </p:spPr>
        <p:txBody>
          <a:bodyPr rtlCol="0">
            <a:normAutofit/>
          </a:bodyPr>
          <a:lstStyle>
            <a:lvl1pPr>
              <a:defRPr sz="2700" b="1" baseline="0">
                <a:latin typeface="맑은 고딕" panose="020B0503020000020004" pitchFamily="50" charset="-127"/>
              </a:defRPr>
            </a:lvl1pPr>
          </a:lstStyle>
          <a:p>
            <a:pPr rtl="0"/>
            <a:r>
              <a:rPr lang="ko-KR" altLang="en-US" noProof="1"/>
              <a:t>클릭하여 마스터 제목 스타일 편집</a:t>
            </a:r>
          </a:p>
        </p:txBody>
      </p:sp>
      <p:sp>
        <p:nvSpPr>
          <p:cNvPr id="7" name="텍스트 개체 틀 7">
            <a:extLst>
              <a:ext uri="{FF2B5EF4-FFF2-40B4-BE49-F238E27FC236}">
                <a16:creationId xmlns:a16="http://schemas.microsoft.com/office/drawing/2014/main" id="{ABCAE7BC-9D1D-42BA-A132-117B58540CC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57503" y="981076"/>
            <a:ext cx="2686050" cy="365126"/>
          </a:xfrm>
        </p:spPr>
        <p:txBody>
          <a:bodyPr rtlCol="0">
            <a:normAutofit/>
          </a:bodyPr>
          <a:lstStyle>
            <a:lvl1pPr marL="0" indent="0">
              <a:spcBef>
                <a:spcPts val="675"/>
              </a:spcBef>
              <a:buNone/>
              <a:defRPr sz="1500" b="1" baseline="0">
                <a:latin typeface="맑은 고딕" panose="020B0503020000020004" pitchFamily="50" charset="-127"/>
              </a:defRPr>
            </a:lvl1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</a:p>
        </p:txBody>
      </p:sp>
      <p:sp>
        <p:nvSpPr>
          <p:cNvPr id="8" name="내용 개체 틀 7">
            <a:extLst>
              <a:ext uri="{FF2B5EF4-FFF2-40B4-BE49-F238E27FC236}">
                <a16:creationId xmlns:a16="http://schemas.microsoft.com/office/drawing/2014/main" id="{6001FCC3-C0B6-411C-97C8-DCB57E6D3D8E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57175" y="1470027"/>
            <a:ext cx="8615363" cy="4724400"/>
          </a:xfrm>
        </p:spPr>
        <p:txBody>
          <a:bodyPr rtlCol="0"/>
          <a:lstStyle>
            <a:lvl1pPr>
              <a:defRPr baseline="0">
                <a:latin typeface="맑은 고딕" panose="020B0503020000020004" pitchFamily="50" charset="-127"/>
              </a:defRPr>
            </a:lvl1pPr>
            <a:lvl2pPr>
              <a:defRPr baseline="0">
                <a:latin typeface="맑은 고딕" panose="020B0503020000020004" pitchFamily="50" charset="-127"/>
              </a:defRPr>
            </a:lvl2pPr>
            <a:lvl3pPr>
              <a:defRPr baseline="0">
                <a:latin typeface="맑은 고딕" panose="020B0503020000020004" pitchFamily="50" charset="-127"/>
              </a:defRPr>
            </a:lvl3pPr>
            <a:lvl4pPr>
              <a:defRPr baseline="0">
                <a:latin typeface="맑은 고딕" panose="020B0503020000020004" pitchFamily="50" charset="-127"/>
              </a:defRPr>
            </a:lvl4pPr>
            <a:lvl5pPr>
              <a:defRPr baseline="0">
                <a:latin typeface="맑은 고딕" panose="020B0503020000020004" pitchFamily="50" charset="-127"/>
              </a:defRPr>
            </a:lvl5pPr>
          </a:lstStyle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</p:spTree>
    <p:extLst>
      <p:ext uri="{BB962C8B-B14F-4D97-AF65-F5344CB8AC3E}">
        <p14:creationId xmlns:p14="http://schemas.microsoft.com/office/powerpoint/2010/main" val="2224513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022D4183-9737-47D0-A399-C54D7F7C4C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ko-KR" altLang="en-US" noProof="1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A1E3A5CB-DFC3-4FD4-B13D-480B9D5777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ko-KR" altLang="en-US" noProof="1"/>
              <a:t>마스터 텍스트 스타일을 편집하려면 클릭하세요</a:t>
            </a:r>
            <a:r>
              <a:rPr lang="en-US" altLang="ko-KR" noProof="1"/>
              <a:t>.</a:t>
            </a:r>
          </a:p>
          <a:p>
            <a:pPr lvl="1" rtl="0"/>
            <a:r>
              <a:rPr lang="ko-KR" altLang="en-US" noProof="1"/>
              <a:t>둘째 수준</a:t>
            </a:r>
          </a:p>
          <a:p>
            <a:pPr lvl="2" rtl="0"/>
            <a:r>
              <a:rPr lang="ko-KR" altLang="en-US" noProof="1"/>
              <a:t>셋째 수준</a:t>
            </a:r>
          </a:p>
          <a:p>
            <a:pPr lvl="3" rtl="0"/>
            <a:r>
              <a:rPr lang="ko-KR" altLang="en-US" noProof="1"/>
              <a:t>넷째 수준</a:t>
            </a:r>
          </a:p>
          <a:p>
            <a:pPr lvl="4" rtl="0"/>
            <a:r>
              <a:rPr lang="ko-KR" altLang="en-US" noProof="1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750C37A-64D2-409F-A58F-B4B1F1F3495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2B800456-EE61-4FF2-8095-95298C7564EE}" type="datetime1">
              <a:rPr lang="ko-KR" altLang="en-US" noProof="1" smtClean="0"/>
              <a:t>2021-05-20</a:t>
            </a:fld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C034EBE4-7608-464D-BFA2-97741404DA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baseline="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56BEC42-CA83-4077-8D77-E2514DA723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1">
                    <a:tint val="75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</a:lstStyle>
          <a:p>
            <a:fld id="{7966EA62-41C5-4F9A-A915-5B0BC739C923}" type="slidenum">
              <a:rPr lang="en-US" altLang="ko-KR" noProof="1" smtClean="0"/>
              <a:pPr/>
              <a:t>‹#›</a:t>
            </a:fld>
            <a:endParaRPr lang="ko-KR" altLang="en-US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167616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790" r:id="rId1"/>
    <p:sldLayoutId id="2147484791" r:id="rId2"/>
  </p:sldLayoutIdLst>
  <p:hf sldNum="0" hdr="0" ftr="0" dt="0"/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 baseline="0">
          <a:solidFill>
            <a:schemeClr val="tx1"/>
          </a:solidFill>
          <a:latin typeface="맑은 고딕" panose="020B0503020000020004" pitchFamily="50" charset="-127"/>
          <a:ea typeface="맑은 고딕" panose="020B0503020000020004" pitchFamily="50" charset="-127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1" name="직선 연결선(S) 200" descr="장식 요소">
            <a:extLst>
              <a:ext uri="{FF2B5EF4-FFF2-40B4-BE49-F238E27FC236}">
                <a16:creationId xmlns:a16="http://schemas.microsoft.com/office/drawing/2014/main" id="{7B2075F3-49F1-4561-B16C-A60D139B4E39}"/>
              </a:ext>
            </a:extLst>
          </p:cNvPr>
          <p:cNvCxnSpPr>
            <a:cxnSpLocks/>
          </p:cNvCxnSpPr>
          <p:nvPr/>
        </p:nvCxnSpPr>
        <p:spPr>
          <a:xfrm flipV="1">
            <a:off x="4512658" y="1706451"/>
            <a:ext cx="0" cy="289215"/>
          </a:xfrm>
          <a:prstGeom prst="line">
            <a:avLst/>
          </a:prstGeom>
          <a:ln w="28575">
            <a:solidFill>
              <a:schemeClr val="tx1"/>
            </a:solidFill>
            <a:prstDash val="solid"/>
            <a:headEnd type="none" w="sm" len="sm"/>
            <a:tailEnd type="none" w="sm" len="sm"/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0" name="직사각형: 둥근 모서리 149">
            <a:extLst>
              <a:ext uri="{FF2B5EF4-FFF2-40B4-BE49-F238E27FC236}">
                <a16:creationId xmlns:a16="http://schemas.microsoft.com/office/drawing/2014/main" id="{A84C8281-0D5E-4BF0-AB85-487647294920}"/>
              </a:ext>
            </a:extLst>
          </p:cNvPr>
          <p:cNvSpPr/>
          <p:nvPr/>
        </p:nvSpPr>
        <p:spPr>
          <a:xfrm>
            <a:off x="4041387" y="3542667"/>
            <a:ext cx="980595" cy="50624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마케팅</a:t>
            </a:r>
            <a:endParaRPr lang="en-US" altLang="ko-KR" sz="825" b="1" noProof="1">
              <a:solidFill>
                <a:schemeClr val="tx2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영업 및 영업관리 </a:t>
            </a:r>
            <a:r>
              <a:rPr lang="en-US" altLang="ko-KR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Agency</a:t>
            </a:r>
          </a:p>
        </p:txBody>
      </p:sp>
      <p:sp>
        <p:nvSpPr>
          <p:cNvPr id="153" name="직사각형: 둥근 모서리 152">
            <a:extLst>
              <a:ext uri="{FF2B5EF4-FFF2-40B4-BE49-F238E27FC236}">
                <a16:creationId xmlns:a16="http://schemas.microsoft.com/office/drawing/2014/main" id="{29118B4F-266C-48F0-8CAF-8BA67DF9A649}"/>
              </a:ext>
            </a:extLst>
          </p:cNvPr>
          <p:cNvSpPr/>
          <p:nvPr/>
        </p:nvSpPr>
        <p:spPr>
          <a:xfrm>
            <a:off x="6070984" y="3047749"/>
            <a:ext cx="790296" cy="36592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스팀 고객사 </a:t>
            </a:r>
            <a:r>
              <a:rPr lang="en-US" altLang="ko-KR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1</a:t>
            </a:r>
            <a:endParaRPr lang="ko-KR" altLang="en-US" sz="825" b="1" noProof="1">
              <a:solidFill>
                <a:schemeClr val="accent3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56" name="직사각형: 둥근 모서리 155">
            <a:extLst>
              <a:ext uri="{FF2B5EF4-FFF2-40B4-BE49-F238E27FC236}">
                <a16:creationId xmlns:a16="http://schemas.microsoft.com/office/drawing/2014/main" id="{A2C318BC-6BF6-496E-9A8C-13F9CFE491B5}"/>
              </a:ext>
            </a:extLst>
          </p:cNvPr>
          <p:cNvSpPr/>
          <p:nvPr/>
        </p:nvSpPr>
        <p:spPr>
          <a:xfrm>
            <a:off x="3117605" y="5104571"/>
            <a:ext cx="1044764" cy="47296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한국 케이파워 와 베트남 </a:t>
            </a:r>
            <a:r>
              <a:rPr lang="en-US" altLang="ko-KR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R&amp;D </a:t>
            </a:r>
            <a:r>
              <a:rPr lang="ko-KR" altLang="en-US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합작회사</a:t>
            </a:r>
            <a:endParaRPr lang="en-US" altLang="ko-KR" sz="825" b="1" noProof="1">
              <a:solidFill>
                <a:schemeClr val="accent3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4" name="직사각형 93" descr="장식 요소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7868464" y="5133006"/>
            <a:ext cx="85811" cy="64471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sz="1350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5" name="직사각형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660415" y="1933950"/>
            <a:ext cx="64471" cy="64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sz="1350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8" name="직사각형: 둥근 모서리 17">
            <a:extLst>
              <a:ext uri="{FF2B5EF4-FFF2-40B4-BE49-F238E27FC236}">
                <a16:creationId xmlns:a16="http://schemas.microsoft.com/office/drawing/2014/main" id="{912543CF-3BD4-40B0-BB18-006DCC4331CA}"/>
              </a:ext>
            </a:extLst>
          </p:cNvPr>
          <p:cNvSpPr/>
          <p:nvPr/>
        </p:nvSpPr>
        <p:spPr>
          <a:xfrm>
            <a:off x="3939389" y="1995723"/>
            <a:ext cx="1145036" cy="423386"/>
          </a:xfrm>
          <a:prstGeom prst="roundRect">
            <a:avLst/>
          </a:prstGeom>
          <a:solidFill>
            <a:schemeClr val="bg2">
              <a:lumMod val="85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900" b="1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VK POWER (</a:t>
            </a:r>
            <a:r>
              <a:rPr lang="ko-KR" altLang="en-US" sz="900" b="1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베트남</a:t>
            </a:r>
            <a:r>
              <a:rPr lang="en-US" altLang="ko-KR" sz="750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)</a:t>
            </a:r>
            <a:endParaRPr lang="ko-KR" altLang="en-US" sz="750" noProof="1">
              <a:solidFill>
                <a:schemeClr val="tx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9" name="직사각형 8">
            <a:extLst>
              <a:ext uri="{FF2B5EF4-FFF2-40B4-BE49-F238E27FC236}">
                <a16:creationId xmlns:a16="http://schemas.microsoft.com/office/drawing/2014/main" id="{9DEA1307-3465-415E-B9B3-C274D75E48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117605" y="2735199"/>
            <a:ext cx="64471" cy="644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ko-KR" altLang="en-US" sz="1350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74" name="직사각형: 둥근 모서리 173">
            <a:extLst>
              <a:ext uri="{FF2B5EF4-FFF2-40B4-BE49-F238E27FC236}">
                <a16:creationId xmlns:a16="http://schemas.microsoft.com/office/drawing/2014/main" id="{EE16D351-7B7B-4FCF-8D90-11468672A1EC}"/>
              </a:ext>
            </a:extLst>
          </p:cNvPr>
          <p:cNvSpPr/>
          <p:nvPr/>
        </p:nvSpPr>
        <p:spPr>
          <a:xfrm>
            <a:off x="6163354" y="7427056"/>
            <a:ext cx="1371600" cy="41148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유정호</a:t>
            </a:r>
          </a:p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750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제품 관리자 </a:t>
            </a:r>
          </a:p>
        </p:txBody>
      </p:sp>
      <p:sp>
        <p:nvSpPr>
          <p:cNvPr id="212" name="직사각형 211" descr="장식 요소">
            <a:extLst>
              <a:ext uri="{FF2B5EF4-FFF2-40B4-BE49-F238E27FC236}">
                <a16:creationId xmlns:a16="http://schemas.microsoft.com/office/drawing/2014/main" id="{78525528-D696-4051-A168-1EEDC39E1520}"/>
              </a:ext>
            </a:extLst>
          </p:cNvPr>
          <p:cNvSpPr/>
          <p:nvPr/>
        </p:nvSpPr>
        <p:spPr>
          <a:xfrm>
            <a:off x="6318656" y="2222346"/>
            <a:ext cx="147476" cy="16377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45" tIns="4286" rIns="17145" bIns="4286" numCol="1" spcCol="1270" rtlCol="0" anchor="ctr" anchorCtr="0">
            <a:noAutofit/>
            <a:flatTx/>
          </a:bodyPr>
          <a:lstStyle/>
          <a:p>
            <a:pPr algn="ctr" defTabSz="300038">
              <a:spcBef>
                <a:spcPct val="0"/>
              </a:spcBef>
              <a:spcAft>
                <a:spcPct val="35000"/>
              </a:spcAft>
            </a:pPr>
            <a:endParaRPr lang="ko-KR" altLang="en-US" sz="525" noProof="1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4" name="직사각형 213" descr="장식 요소">
            <a:extLst>
              <a:ext uri="{FF2B5EF4-FFF2-40B4-BE49-F238E27FC236}">
                <a16:creationId xmlns:a16="http://schemas.microsoft.com/office/drawing/2014/main" id="{16704A75-B346-4E41-B0E5-B89322F3AE57}"/>
              </a:ext>
            </a:extLst>
          </p:cNvPr>
          <p:cNvSpPr/>
          <p:nvPr/>
        </p:nvSpPr>
        <p:spPr>
          <a:xfrm>
            <a:off x="1314333" y="2244922"/>
            <a:ext cx="147476" cy="159634"/>
          </a:xfrm>
          <a:prstGeom prst="rect">
            <a:avLst/>
          </a:prstGeom>
          <a:solidFill>
            <a:srgbClr val="E8E8C6"/>
          </a:solidFill>
          <a:ln>
            <a:noFill/>
          </a:ln>
          <a:effectLst/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7145" tIns="4286" rIns="17145" bIns="4286" numCol="1" spcCol="1270" rtlCol="0" anchor="ctr" anchorCtr="0">
            <a:noAutofit/>
            <a:flatTx/>
          </a:bodyPr>
          <a:lstStyle/>
          <a:p>
            <a:pPr algn="ctr" defTabSz="300038">
              <a:spcBef>
                <a:spcPct val="0"/>
              </a:spcBef>
              <a:spcAft>
                <a:spcPct val="35000"/>
              </a:spcAft>
            </a:pPr>
            <a:endParaRPr lang="ko-KR" altLang="en-US" sz="525" noProof="1">
              <a:solidFill>
                <a:schemeClr val="bg1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218" name="직사각형 217" descr="장식 요소">
            <a:extLst>
              <a:ext uri="{FF2B5EF4-FFF2-40B4-BE49-F238E27FC236}">
                <a16:creationId xmlns:a16="http://schemas.microsoft.com/office/drawing/2014/main" id="{A50A05D4-FD98-47D3-A6F4-E18865EE4200}"/>
              </a:ext>
            </a:extLst>
          </p:cNvPr>
          <p:cNvSpPr/>
          <p:nvPr/>
        </p:nvSpPr>
        <p:spPr>
          <a:xfrm>
            <a:off x="1499436" y="2178748"/>
            <a:ext cx="1214624" cy="289215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86" tIns="0" rIns="4286" bIns="0" numCol="1" spcCol="1270" rtlCol="0" anchor="ctr" anchorCtr="0">
            <a:noAutofit/>
            <a:flatTx/>
          </a:bodyPr>
          <a:lstStyle/>
          <a:p>
            <a:pPr defTabSz="300038">
              <a:spcBef>
                <a:spcPct val="0"/>
              </a:spcBef>
              <a:spcAft>
                <a:spcPct val="35000"/>
              </a:spcAft>
            </a:pPr>
            <a:r>
              <a:rPr lang="ko-KR" altLang="en-US" sz="800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연료체인 구축 및 공급</a:t>
            </a:r>
          </a:p>
        </p:txBody>
      </p:sp>
      <p:sp>
        <p:nvSpPr>
          <p:cNvPr id="2" name="텍스트 개체 틀 1">
            <a:extLst>
              <a:ext uri="{FF2B5EF4-FFF2-40B4-BE49-F238E27FC236}">
                <a16:creationId xmlns:a16="http://schemas.microsoft.com/office/drawing/2014/main" id="{87926A82-6166-466D-A3A3-E32A7AC2BFC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1241" y="1039404"/>
            <a:ext cx="2686050" cy="273845"/>
          </a:xfrm>
        </p:spPr>
        <p:txBody>
          <a:bodyPr rtlCol="0">
            <a:normAutofit fontScale="92500" lnSpcReduction="10000"/>
          </a:bodyPr>
          <a:lstStyle/>
          <a:p>
            <a:pPr rtl="0"/>
            <a:r>
              <a:rPr lang="ko-KR" altLang="en-US" b="0" noProof="1">
                <a:latin typeface="맑은 고딕" panose="020B0503020000020004" pitchFamily="50" charset="-127"/>
                <a:ea typeface="맑은 고딕" panose="020B0503020000020004" pitchFamily="50" charset="-127"/>
              </a:rPr>
              <a:t>조직도</a:t>
            </a:r>
          </a:p>
        </p:txBody>
      </p:sp>
      <p:sp>
        <p:nvSpPr>
          <p:cNvPr id="5" name="제목 4">
            <a:extLst>
              <a:ext uri="{FF2B5EF4-FFF2-40B4-BE49-F238E27FC236}">
                <a16:creationId xmlns:a16="http://schemas.microsoft.com/office/drawing/2014/main" id="{66D9B4A0-411D-4E7F-AB9E-95DE069B5C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rtl="0"/>
            <a:r>
              <a:rPr lang="en-US" altLang="ko-KR" b="0" noProof="1">
                <a:latin typeface="맑은 고딕" panose="020B0503020000020004" pitchFamily="50" charset="-127"/>
                <a:ea typeface="맑은 고딕" panose="020B0503020000020004" pitchFamily="50" charset="-127"/>
              </a:rPr>
              <a:t>Vietnam Project </a:t>
            </a:r>
            <a:endParaRPr lang="ko-KR" altLang="en-US" b="0" noProof="1"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pic>
        <p:nvPicPr>
          <p:cNvPr id="8" name="그림 7">
            <a:extLst>
              <a:ext uri="{FF2B5EF4-FFF2-40B4-BE49-F238E27FC236}">
                <a16:creationId xmlns:a16="http://schemas.microsoft.com/office/drawing/2014/main" id="{961E1424-F756-4997-ADFD-10AAB511F0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097" y="1168885"/>
            <a:ext cx="1158328" cy="504618"/>
          </a:xfrm>
          <a:prstGeom prst="rect">
            <a:avLst/>
          </a:prstGeom>
        </p:spPr>
      </p:pic>
      <p:sp>
        <p:nvSpPr>
          <p:cNvPr id="56" name="직사각형: 둥근 모서리 152">
            <a:extLst>
              <a:ext uri="{FF2B5EF4-FFF2-40B4-BE49-F238E27FC236}">
                <a16:creationId xmlns:a16="http://schemas.microsoft.com/office/drawing/2014/main" id="{D97CF92B-DCC2-4231-854E-95E44782863A}"/>
              </a:ext>
            </a:extLst>
          </p:cNvPr>
          <p:cNvSpPr/>
          <p:nvPr/>
        </p:nvSpPr>
        <p:spPr>
          <a:xfrm>
            <a:off x="6084118" y="3546712"/>
            <a:ext cx="790296" cy="36592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스팀 고객사 </a:t>
            </a:r>
            <a:r>
              <a:rPr lang="en-US" altLang="ko-KR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2</a:t>
            </a:r>
            <a:endParaRPr lang="ko-KR" altLang="en-US" sz="825" b="1" noProof="1">
              <a:solidFill>
                <a:schemeClr val="accent3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7" name="직사각형: 둥근 모서리 152">
            <a:extLst>
              <a:ext uri="{FF2B5EF4-FFF2-40B4-BE49-F238E27FC236}">
                <a16:creationId xmlns:a16="http://schemas.microsoft.com/office/drawing/2014/main" id="{13E4F9B7-F3A0-415C-B9DA-18628F47A06F}"/>
              </a:ext>
            </a:extLst>
          </p:cNvPr>
          <p:cNvSpPr/>
          <p:nvPr/>
        </p:nvSpPr>
        <p:spPr>
          <a:xfrm>
            <a:off x="6070984" y="4548271"/>
            <a:ext cx="790296" cy="36592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스팀 고객사 </a:t>
            </a:r>
            <a:r>
              <a:rPr lang="en-US" altLang="ko-KR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4</a:t>
            </a:r>
            <a:endParaRPr lang="ko-KR" altLang="en-US" sz="825" b="1" noProof="1">
              <a:solidFill>
                <a:schemeClr val="accent3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8" name="직사각형: 둥근 모서리 152">
            <a:extLst>
              <a:ext uri="{FF2B5EF4-FFF2-40B4-BE49-F238E27FC236}">
                <a16:creationId xmlns:a16="http://schemas.microsoft.com/office/drawing/2014/main" id="{390DF646-6ACD-4344-8D96-8239D034D329}"/>
              </a:ext>
            </a:extLst>
          </p:cNvPr>
          <p:cNvSpPr/>
          <p:nvPr/>
        </p:nvSpPr>
        <p:spPr>
          <a:xfrm>
            <a:off x="6084118" y="4048915"/>
            <a:ext cx="790296" cy="365921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스팀 고객사 </a:t>
            </a:r>
            <a:r>
              <a:rPr lang="en-US" altLang="ko-KR" sz="825" b="1" noProof="1">
                <a:solidFill>
                  <a:schemeClr val="accent3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3</a:t>
            </a:r>
            <a:endParaRPr lang="ko-KR" altLang="en-US" sz="825" b="1" noProof="1">
              <a:solidFill>
                <a:schemeClr val="accent3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0" name="연결선: 꺾임 29">
            <a:extLst>
              <a:ext uri="{FF2B5EF4-FFF2-40B4-BE49-F238E27FC236}">
                <a16:creationId xmlns:a16="http://schemas.microsoft.com/office/drawing/2014/main" id="{5D66470C-BEF5-45CF-B7A8-654183B96F9F}"/>
              </a:ext>
            </a:extLst>
          </p:cNvPr>
          <p:cNvCxnSpPr>
            <a:cxnSpLocks/>
            <a:stCxn id="18" idx="3"/>
          </p:cNvCxnSpPr>
          <p:nvPr/>
        </p:nvCxnSpPr>
        <p:spPr>
          <a:xfrm>
            <a:off x="5084425" y="2207416"/>
            <a:ext cx="571536" cy="2523814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직선 연결선 31">
            <a:extLst>
              <a:ext uri="{FF2B5EF4-FFF2-40B4-BE49-F238E27FC236}">
                <a16:creationId xmlns:a16="http://schemas.microsoft.com/office/drawing/2014/main" id="{685BFE6D-29BD-4C93-9B95-25223E748D3B}"/>
              </a:ext>
            </a:extLst>
          </p:cNvPr>
          <p:cNvCxnSpPr>
            <a:cxnSpLocks/>
            <a:endCxn id="153" idx="1"/>
          </p:cNvCxnSpPr>
          <p:nvPr/>
        </p:nvCxnSpPr>
        <p:spPr>
          <a:xfrm>
            <a:off x="5654080" y="3230709"/>
            <a:ext cx="416904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직선 연결선 87">
            <a:extLst>
              <a:ext uri="{FF2B5EF4-FFF2-40B4-BE49-F238E27FC236}">
                <a16:creationId xmlns:a16="http://schemas.microsoft.com/office/drawing/2014/main" id="{206F18ED-4C0D-4DB7-B855-5AF791764A22}"/>
              </a:ext>
            </a:extLst>
          </p:cNvPr>
          <p:cNvCxnSpPr/>
          <p:nvPr/>
        </p:nvCxnSpPr>
        <p:spPr>
          <a:xfrm>
            <a:off x="5654080" y="3729211"/>
            <a:ext cx="430038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직선 연결선 88">
            <a:extLst>
              <a:ext uri="{FF2B5EF4-FFF2-40B4-BE49-F238E27FC236}">
                <a16:creationId xmlns:a16="http://schemas.microsoft.com/office/drawing/2014/main" id="{AF4015FF-FBCD-4635-89F5-FE2D3428325E}"/>
              </a:ext>
            </a:extLst>
          </p:cNvPr>
          <p:cNvCxnSpPr/>
          <p:nvPr/>
        </p:nvCxnSpPr>
        <p:spPr>
          <a:xfrm>
            <a:off x="5654080" y="4228563"/>
            <a:ext cx="430038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직선 연결선 89">
            <a:extLst>
              <a:ext uri="{FF2B5EF4-FFF2-40B4-BE49-F238E27FC236}">
                <a16:creationId xmlns:a16="http://schemas.microsoft.com/office/drawing/2014/main" id="{B3F0250A-26E5-4E11-B337-7BC6B59AA292}"/>
              </a:ext>
            </a:extLst>
          </p:cNvPr>
          <p:cNvCxnSpPr>
            <a:cxnSpLocks/>
          </p:cNvCxnSpPr>
          <p:nvPr/>
        </p:nvCxnSpPr>
        <p:spPr>
          <a:xfrm flipV="1">
            <a:off x="5654080" y="4722719"/>
            <a:ext cx="410687" cy="339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1" name="직사각형: 둥근 모서리 149">
            <a:extLst>
              <a:ext uri="{FF2B5EF4-FFF2-40B4-BE49-F238E27FC236}">
                <a16:creationId xmlns:a16="http://schemas.microsoft.com/office/drawing/2014/main" id="{1BFFAE35-5A6E-49E7-90FB-B72C3AC52105}"/>
              </a:ext>
            </a:extLst>
          </p:cNvPr>
          <p:cNvSpPr/>
          <p:nvPr/>
        </p:nvSpPr>
        <p:spPr>
          <a:xfrm>
            <a:off x="7463977" y="3530762"/>
            <a:ext cx="980595" cy="41148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시설관리 </a:t>
            </a:r>
            <a:r>
              <a:rPr lang="en-US" altLang="ko-KR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Agency</a:t>
            </a:r>
          </a:p>
        </p:txBody>
      </p:sp>
      <p:sp>
        <p:nvSpPr>
          <p:cNvPr id="92" name="직사각형: 둥근 모서리 149">
            <a:extLst>
              <a:ext uri="{FF2B5EF4-FFF2-40B4-BE49-F238E27FC236}">
                <a16:creationId xmlns:a16="http://schemas.microsoft.com/office/drawing/2014/main" id="{583E6E58-E46C-4893-9209-DF9499AE6001}"/>
              </a:ext>
            </a:extLst>
          </p:cNvPr>
          <p:cNvSpPr/>
          <p:nvPr/>
        </p:nvSpPr>
        <p:spPr>
          <a:xfrm>
            <a:off x="1945324" y="2845549"/>
            <a:ext cx="980595" cy="411480"/>
          </a:xfrm>
          <a:prstGeom prst="roundRect">
            <a:avLst/>
          </a:prstGeom>
          <a:solidFill>
            <a:srgbClr val="E8E8C6"/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KHT</a:t>
            </a:r>
          </a:p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연료공급 지주회사</a:t>
            </a:r>
            <a:endParaRPr lang="en-US" altLang="ko-KR" sz="825" b="1" noProof="1">
              <a:solidFill>
                <a:schemeClr val="tx2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cxnSp>
        <p:nvCxnSpPr>
          <p:cNvPr id="34" name="직선 연결선 33">
            <a:extLst>
              <a:ext uri="{FF2B5EF4-FFF2-40B4-BE49-F238E27FC236}">
                <a16:creationId xmlns:a16="http://schemas.microsoft.com/office/drawing/2014/main" id="{C16BF0A4-0C7F-48FA-BA28-DD3A622A12E5}"/>
              </a:ext>
            </a:extLst>
          </p:cNvPr>
          <p:cNvCxnSpPr>
            <a:cxnSpLocks/>
          </p:cNvCxnSpPr>
          <p:nvPr/>
        </p:nvCxnSpPr>
        <p:spPr>
          <a:xfrm>
            <a:off x="4531685" y="2419109"/>
            <a:ext cx="0" cy="111165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화살표: 오른쪽 38">
            <a:extLst>
              <a:ext uri="{FF2B5EF4-FFF2-40B4-BE49-F238E27FC236}">
                <a16:creationId xmlns:a16="http://schemas.microsoft.com/office/drawing/2014/main" id="{63180294-6F8F-44AD-BF6E-8EE820B8F57E}"/>
              </a:ext>
            </a:extLst>
          </p:cNvPr>
          <p:cNvSpPr/>
          <p:nvPr/>
        </p:nvSpPr>
        <p:spPr>
          <a:xfrm>
            <a:off x="5181508" y="3623886"/>
            <a:ext cx="160260" cy="2490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0" name="화살표: 왼쪽 39">
            <a:extLst>
              <a:ext uri="{FF2B5EF4-FFF2-40B4-BE49-F238E27FC236}">
                <a16:creationId xmlns:a16="http://schemas.microsoft.com/office/drawing/2014/main" id="{B1336B3C-666B-4AA7-A47C-8EB2C643B1B5}"/>
              </a:ext>
            </a:extLst>
          </p:cNvPr>
          <p:cNvSpPr/>
          <p:nvPr/>
        </p:nvSpPr>
        <p:spPr>
          <a:xfrm>
            <a:off x="7102699" y="3623886"/>
            <a:ext cx="141667" cy="249043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46" name="직선 연결선 45">
            <a:extLst>
              <a:ext uri="{FF2B5EF4-FFF2-40B4-BE49-F238E27FC236}">
                <a16:creationId xmlns:a16="http://schemas.microsoft.com/office/drawing/2014/main" id="{C9381A10-506F-4BCD-ADA3-948C423900A9}"/>
              </a:ext>
            </a:extLst>
          </p:cNvPr>
          <p:cNvCxnSpPr>
            <a:cxnSpLocks/>
          </p:cNvCxnSpPr>
          <p:nvPr/>
        </p:nvCxnSpPr>
        <p:spPr>
          <a:xfrm>
            <a:off x="5654080" y="2567780"/>
            <a:ext cx="2318975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직선 연결선 107">
            <a:extLst>
              <a:ext uri="{FF2B5EF4-FFF2-40B4-BE49-F238E27FC236}">
                <a16:creationId xmlns:a16="http://schemas.microsoft.com/office/drawing/2014/main" id="{5D9E8BAC-B730-4962-9655-0F9B81BC7E2A}"/>
              </a:ext>
            </a:extLst>
          </p:cNvPr>
          <p:cNvCxnSpPr>
            <a:cxnSpLocks/>
          </p:cNvCxnSpPr>
          <p:nvPr/>
        </p:nvCxnSpPr>
        <p:spPr>
          <a:xfrm>
            <a:off x="7973055" y="2567780"/>
            <a:ext cx="1" cy="96298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0" name="직사각형 109" descr="장식 요소">
            <a:extLst>
              <a:ext uri="{FF2B5EF4-FFF2-40B4-BE49-F238E27FC236}">
                <a16:creationId xmlns:a16="http://schemas.microsoft.com/office/drawing/2014/main" id="{2E3A369C-A918-46CB-961A-D4CC8990D399}"/>
              </a:ext>
            </a:extLst>
          </p:cNvPr>
          <p:cNvSpPr/>
          <p:nvPr/>
        </p:nvSpPr>
        <p:spPr>
          <a:xfrm>
            <a:off x="6525749" y="2159627"/>
            <a:ext cx="1592545" cy="289215"/>
          </a:xfrm>
          <a:prstGeom prst="rect">
            <a:avLst/>
          </a:prstGeom>
          <a:noFill/>
          <a:ln w="3175">
            <a:noFill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4286" tIns="0" rIns="4286" bIns="0" numCol="1" spcCol="1270" rtlCol="0" anchor="ctr" anchorCtr="0">
            <a:noAutofit/>
            <a:flatTx/>
          </a:bodyPr>
          <a:lstStyle/>
          <a:p>
            <a:pPr defTabSz="300038">
              <a:spcBef>
                <a:spcPct val="0"/>
              </a:spcBef>
              <a:spcAft>
                <a:spcPct val="35000"/>
              </a:spcAft>
            </a:pPr>
            <a:r>
              <a:rPr lang="ko-KR" altLang="en-US" sz="800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스팀공급 및 </a:t>
            </a:r>
            <a:r>
              <a:rPr lang="en-US" altLang="ko-KR" sz="800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CDM </a:t>
            </a:r>
            <a:r>
              <a:rPr lang="ko-KR" altLang="en-US" sz="800" noProof="1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사업</a:t>
            </a:r>
          </a:p>
        </p:txBody>
      </p:sp>
      <p:cxnSp>
        <p:nvCxnSpPr>
          <p:cNvPr id="55" name="연결선: 꺾임 54">
            <a:extLst>
              <a:ext uri="{FF2B5EF4-FFF2-40B4-BE49-F238E27FC236}">
                <a16:creationId xmlns:a16="http://schemas.microsoft.com/office/drawing/2014/main" id="{A3ACBF1C-FE1E-426A-B7D8-818FFD08174B}"/>
              </a:ext>
            </a:extLst>
          </p:cNvPr>
          <p:cNvCxnSpPr>
            <a:cxnSpLocks/>
            <a:stCxn id="18" idx="1"/>
          </p:cNvCxnSpPr>
          <p:nvPr/>
        </p:nvCxnSpPr>
        <p:spPr>
          <a:xfrm rot="10800000" flipV="1">
            <a:off x="2914527" y="2207415"/>
            <a:ext cx="1024862" cy="840333"/>
          </a:xfrm>
          <a:prstGeom prst="bentConnector3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3" name="직사각형: 둥근 모서리 149">
            <a:extLst>
              <a:ext uri="{FF2B5EF4-FFF2-40B4-BE49-F238E27FC236}">
                <a16:creationId xmlns:a16="http://schemas.microsoft.com/office/drawing/2014/main" id="{C23E78BC-2E5B-4E5A-8CCA-981C1E8F6E95}"/>
              </a:ext>
            </a:extLst>
          </p:cNvPr>
          <p:cNvSpPr/>
          <p:nvPr/>
        </p:nvSpPr>
        <p:spPr>
          <a:xfrm>
            <a:off x="706822" y="3919306"/>
            <a:ext cx="980595" cy="411480"/>
          </a:xfrm>
          <a:prstGeom prst="roundRect">
            <a:avLst/>
          </a:prstGeom>
          <a:solidFill>
            <a:srgbClr val="E8E8C6"/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Company 1</a:t>
            </a:r>
          </a:p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로컬 연료회사</a:t>
            </a:r>
            <a:endParaRPr lang="en-US" altLang="ko-KR" sz="825" b="1" noProof="1">
              <a:solidFill>
                <a:schemeClr val="tx2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4" name="직사각형: 둥근 모서리 149">
            <a:extLst>
              <a:ext uri="{FF2B5EF4-FFF2-40B4-BE49-F238E27FC236}">
                <a16:creationId xmlns:a16="http://schemas.microsoft.com/office/drawing/2014/main" id="{696EC081-7139-4DF7-8578-96EB18CBD51B}"/>
              </a:ext>
            </a:extLst>
          </p:cNvPr>
          <p:cNvSpPr/>
          <p:nvPr/>
        </p:nvSpPr>
        <p:spPr>
          <a:xfrm>
            <a:off x="708082" y="4441230"/>
            <a:ext cx="980595" cy="411480"/>
          </a:xfrm>
          <a:prstGeom prst="roundRect">
            <a:avLst/>
          </a:prstGeom>
          <a:solidFill>
            <a:srgbClr val="E8E8C6"/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Company 2</a:t>
            </a:r>
          </a:p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로컬 연료회사</a:t>
            </a:r>
            <a:endParaRPr lang="en-US" altLang="ko-KR" sz="825" b="1" noProof="1">
              <a:solidFill>
                <a:schemeClr val="tx2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115" name="직사각형: 둥근 모서리 149">
            <a:extLst>
              <a:ext uri="{FF2B5EF4-FFF2-40B4-BE49-F238E27FC236}">
                <a16:creationId xmlns:a16="http://schemas.microsoft.com/office/drawing/2014/main" id="{D9C71CDD-639C-468F-BAC8-796658103F16}"/>
              </a:ext>
            </a:extLst>
          </p:cNvPr>
          <p:cNvSpPr/>
          <p:nvPr/>
        </p:nvSpPr>
        <p:spPr>
          <a:xfrm>
            <a:off x="706821" y="4959501"/>
            <a:ext cx="980595" cy="411480"/>
          </a:xfrm>
          <a:prstGeom prst="roundRect">
            <a:avLst/>
          </a:prstGeom>
          <a:solidFill>
            <a:srgbClr val="E8E8C6"/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Company 3</a:t>
            </a:r>
          </a:p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로컬 연료회사</a:t>
            </a:r>
            <a:endParaRPr lang="en-US" altLang="ko-KR" sz="825" b="1" noProof="1">
              <a:solidFill>
                <a:schemeClr val="tx2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65" name="직사각형 64">
            <a:extLst>
              <a:ext uri="{FF2B5EF4-FFF2-40B4-BE49-F238E27FC236}">
                <a16:creationId xmlns:a16="http://schemas.microsoft.com/office/drawing/2014/main" id="{F3D84D2F-8CAB-4959-B49F-72B013C0B607}"/>
              </a:ext>
            </a:extLst>
          </p:cNvPr>
          <p:cNvSpPr/>
          <p:nvPr/>
        </p:nvSpPr>
        <p:spPr>
          <a:xfrm>
            <a:off x="579549" y="3812146"/>
            <a:ext cx="1214624" cy="167425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0" name="화살표: 오른쪽 69">
            <a:extLst>
              <a:ext uri="{FF2B5EF4-FFF2-40B4-BE49-F238E27FC236}">
                <a16:creationId xmlns:a16="http://schemas.microsoft.com/office/drawing/2014/main" id="{FADC0C56-93B5-4331-ABD4-E5278FA69C6F}"/>
              </a:ext>
            </a:extLst>
          </p:cNvPr>
          <p:cNvSpPr/>
          <p:nvPr/>
        </p:nvSpPr>
        <p:spPr>
          <a:xfrm rot="19184880">
            <a:off x="1677258" y="3352394"/>
            <a:ext cx="247261" cy="155012"/>
          </a:xfrm>
          <a:prstGeom prst="rightArrow">
            <a:avLst>
              <a:gd name="adj1" fmla="val 69834"/>
              <a:gd name="adj2" fmla="val 5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AB0F6143-4EB9-4B9F-930C-84FA8E03CC22}"/>
              </a:ext>
            </a:extLst>
          </p:cNvPr>
          <p:cNvSpPr txBox="1"/>
          <p:nvPr/>
        </p:nvSpPr>
        <p:spPr>
          <a:xfrm>
            <a:off x="1247872" y="5632726"/>
            <a:ext cx="108968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원자재 공급 </a:t>
            </a:r>
            <a:r>
              <a:rPr lang="en-US" altLang="ko-KR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ko-KR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지역별</a:t>
            </a:r>
            <a:r>
              <a:rPr lang="en-US" altLang="ko-KR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</p:txBody>
      </p:sp>
      <p:pic>
        <p:nvPicPr>
          <p:cNvPr id="79" name="그림 78" descr="대지, 실외, 옥외설치물, 먼지이(가) 표시된 사진&#10;&#10;자동 생성된 설명">
            <a:extLst>
              <a:ext uri="{FF2B5EF4-FFF2-40B4-BE49-F238E27FC236}">
                <a16:creationId xmlns:a16="http://schemas.microsoft.com/office/drawing/2014/main" id="{7C34BC5D-701D-4F3E-A0CB-B0E4466FC4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8089" y="5979578"/>
            <a:ext cx="1214624" cy="590596"/>
          </a:xfrm>
          <a:prstGeom prst="rect">
            <a:avLst/>
          </a:prstGeom>
        </p:spPr>
      </p:pic>
      <p:sp>
        <p:nvSpPr>
          <p:cNvPr id="131" name="화살표: 오른쪽 130">
            <a:extLst>
              <a:ext uri="{FF2B5EF4-FFF2-40B4-BE49-F238E27FC236}">
                <a16:creationId xmlns:a16="http://schemas.microsoft.com/office/drawing/2014/main" id="{1E9537E9-AB78-4552-BAAE-22192E84A2F3}"/>
              </a:ext>
            </a:extLst>
          </p:cNvPr>
          <p:cNvSpPr/>
          <p:nvPr/>
        </p:nvSpPr>
        <p:spPr>
          <a:xfrm rot="16200000">
            <a:off x="1081785" y="5648845"/>
            <a:ext cx="207232" cy="155012"/>
          </a:xfrm>
          <a:prstGeom prst="rightArrow">
            <a:avLst>
              <a:gd name="adj1" fmla="val 69834"/>
              <a:gd name="adj2" fmla="val 50000"/>
            </a:avLst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2" name="TextBox 131">
            <a:extLst>
              <a:ext uri="{FF2B5EF4-FFF2-40B4-BE49-F238E27FC236}">
                <a16:creationId xmlns:a16="http://schemas.microsoft.com/office/drawing/2014/main" id="{29F97E8C-7107-4B83-9D26-E7A6155AE722}"/>
              </a:ext>
            </a:extLst>
          </p:cNvPr>
          <p:cNvSpPr txBox="1"/>
          <p:nvPr/>
        </p:nvSpPr>
        <p:spPr>
          <a:xfrm>
            <a:off x="769492" y="3384033"/>
            <a:ext cx="10896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펠릿</a:t>
            </a:r>
            <a:r>
              <a:rPr lang="en-US" altLang="ko-KR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ko-KR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연료</a:t>
            </a:r>
            <a:r>
              <a:rPr lang="en-US" altLang="ko-KR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ko-KR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및 원자재 공급</a:t>
            </a:r>
            <a:endParaRPr lang="en-US" altLang="ko-KR" sz="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B83F6EF5-7E7F-4AC1-B33C-17B57C5E8959}"/>
              </a:ext>
            </a:extLst>
          </p:cNvPr>
          <p:cNvSpPr txBox="1"/>
          <p:nvPr/>
        </p:nvSpPr>
        <p:spPr>
          <a:xfrm>
            <a:off x="2058578" y="3283145"/>
            <a:ext cx="14102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   주주구성</a:t>
            </a:r>
            <a:endParaRPr lang="en-US" altLang="ko-KR" sz="8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케이파워 주주 </a:t>
            </a:r>
            <a:r>
              <a:rPr lang="en-US" altLang="ko-KR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70%  (</a:t>
            </a:r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개인</a:t>
            </a:r>
            <a:r>
              <a:rPr lang="en-US" altLang="ko-KR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)</a:t>
            </a:r>
          </a:p>
          <a:p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기타 한국인   </a:t>
            </a:r>
            <a:r>
              <a:rPr lang="en-US" altLang="ko-KR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20%</a:t>
            </a:r>
          </a:p>
          <a:p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   베트남        </a:t>
            </a:r>
            <a:r>
              <a:rPr lang="en-US" altLang="ko-KR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10%  </a:t>
            </a:r>
          </a:p>
        </p:txBody>
      </p:sp>
      <p:cxnSp>
        <p:nvCxnSpPr>
          <p:cNvPr id="81" name="연결선: 꺾임 80">
            <a:extLst>
              <a:ext uri="{FF2B5EF4-FFF2-40B4-BE49-F238E27FC236}">
                <a16:creationId xmlns:a16="http://schemas.microsoft.com/office/drawing/2014/main" id="{25CB8BD7-675C-4023-9938-987DE3F61D02}"/>
              </a:ext>
            </a:extLst>
          </p:cNvPr>
          <p:cNvCxnSpPr>
            <a:stCxn id="92" idx="1"/>
          </p:cNvCxnSpPr>
          <p:nvPr/>
        </p:nvCxnSpPr>
        <p:spPr>
          <a:xfrm rot="10800000" flipV="1">
            <a:off x="405686" y="3051288"/>
            <a:ext cx="1539639" cy="1679941"/>
          </a:xfrm>
          <a:prstGeom prst="bentConnector2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직선 연결선 135">
            <a:extLst>
              <a:ext uri="{FF2B5EF4-FFF2-40B4-BE49-F238E27FC236}">
                <a16:creationId xmlns:a16="http://schemas.microsoft.com/office/drawing/2014/main" id="{41980582-7C3B-46A9-8914-1014B38F8151}"/>
              </a:ext>
            </a:extLst>
          </p:cNvPr>
          <p:cNvCxnSpPr>
            <a:cxnSpLocks/>
          </p:cNvCxnSpPr>
          <p:nvPr/>
        </p:nvCxnSpPr>
        <p:spPr>
          <a:xfrm>
            <a:off x="405686" y="4735912"/>
            <a:ext cx="17240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Box 138">
            <a:extLst>
              <a:ext uri="{FF2B5EF4-FFF2-40B4-BE49-F238E27FC236}">
                <a16:creationId xmlns:a16="http://schemas.microsoft.com/office/drawing/2014/main" id="{23F9F457-2C83-44FE-9A63-B8F25ADA4210}"/>
              </a:ext>
            </a:extLst>
          </p:cNvPr>
          <p:cNvSpPr txBox="1"/>
          <p:nvPr/>
        </p:nvSpPr>
        <p:spPr>
          <a:xfrm>
            <a:off x="447764" y="2841531"/>
            <a:ext cx="138582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각 로컬 연료회사 지분보유</a:t>
            </a:r>
            <a:endParaRPr lang="en-US" altLang="ko-KR" sz="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03" name="TextBox 102">
            <a:extLst>
              <a:ext uri="{FF2B5EF4-FFF2-40B4-BE49-F238E27FC236}">
                <a16:creationId xmlns:a16="http://schemas.microsoft.com/office/drawing/2014/main" id="{A60D1139-53B5-43C4-B1BF-F404E81117B2}"/>
              </a:ext>
            </a:extLst>
          </p:cNvPr>
          <p:cNvSpPr txBox="1"/>
          <p:nvPr/>
        </p:nvSpPr>
        <p:spPr>
          <a:xfrm>
            <a:off x="3389607" y="2390314"/>
            <a:ext cx="307777" cy="584621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ko-KR" altLang="en-US" sz="8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연료 공급</a:t>
            </a: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93664F9-737C-4064-86B3-5C36AE9C8F69}"/>
              </a:ext>
            </a:extLst>
          </p:cNvPr>
          <p:cNvSpPr txBox="1"/>
          <p:nvPr/>
        </p:nvSpPr>
        <p:spPr>
          <a:xfrm>
            <a:off x="4572000" y="1740639"/>
            <a:ext cx="10955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자회사 </a:t>
            </a:r>
            <a:r>
              <a:rPr lang="en-US" altLang="ko-KR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100% </a:t>
            </a:r>
            <a:r>
              <a:rPr lang="ko-KR" altLang="en-US" sz="8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소유</a:t>
            </a:r>
            <a:endParaRPr lang="en-US" altLang="ko-KR" sz="8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142" name="TextBox 141">
            <a:extLst>
              <a:ext uri="{FF2B5EF4-FFF2-40B4-BE49-F238E27FC236}">
                <a16:creationId xmlns:a16="http://schemas.microsoft.com/office/drawing/2014/main" id="{8F8FBD83-443F-4896-AE43-418AA4B52647}"/>
              </a:ext>
            </a:extLst>
          </p:cNvPr>
          <p:cNvSpPr txBox="1"/>
          <p:nvPr/>
        </p:nvSpPr>
        <p:spPr>
          <a:xfrm>
            <a:off x="3101498" y="5586567"/>
            <a:ext cx="1991398" cy="9002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합작회사 설립 예정</a:t>
            </a:r>
            <a:endParaRPr lang="en-US" altLang="ko-KR" sz="7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TAN LONG GROUP</a:t>
            </a:r>
          </a:p>
          <a:p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IDD GROUP</a:t>
            </a:r>
          </a:p>
          <a:p>
            <a:r>
              <a:rPr lang="ko-KR" altLang="en-US" sz="750" b="1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럼동성</a:t>
            </a:r>
            <a:endParaRPr lang="en-US" altLang="ko-KR" sz="7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VKIST</a:t>
            </a:r>
          </a:p>
          <a:p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</a:t>
            </a:r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왕겨 실리카 추출 </a:t>
            </a:r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(</a:t>
            </a:r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추가 수익모델</a:t>
            </a:r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endParaRPr lang="en-US" altLang="ko-KR" sz="7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- </a:t>
            </a:r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농</a:t>
            </a:r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,</a:t>
            </a:r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임업 부산물을 활용한 연로생산 </a:t>
            </a:r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R&amp;D</a:t>
            </a:r>
          </a:p>
        </p:txBody>
      </p:sp>
      <p:sp>
        <p:nvSpPr>
          <p:cNvPr id="50" name="직사각형: 둥근 모서리 149">
            <a:extLst>
              <a:ext uri="{FF2B5EF4-FFF2-40B4-BE49-F238E27FC236}">
                <a16:creationId xmlns:a16="http://schemas.microsoft.com/office/drawing/2014/main" id="{E8134D32-35AF-47E9-BACF-9C401E8C3CEE}"/>
              </a:ext>
            </a:extLst>
          </p:cNvPr>
          <p:cNvSpPr/>
          <p:nvPr/>
        </p:nvSpPr>
        <p:spPr>
          <a:xfrm>
            <a:off x="5593820" y="5133006"/>
            <a:ext cx="980595" cy="411480"/>
          </a:xfrm>
          <a:prstGeom prst="roundRect">
            <a:avLst/>
          </a:prstGeom>
          <a:solidFill>
            <a:srgbClr val="E8E8C6"/>
          </a:solidFill>
          <a:ln w="9525" cap="rnd" cmpd="sng" algn="ctr">
            <a:noFill/>
            <a:prstDash val="solid"/>
          </a:ln>
          <a:effectLst/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4286" tIns="4286" rIns="4286" bIns="40508" numCol="1" spcCol="1270" rtlCol="0" anchor="ctr" anchorCtr="0">
            <a:noAutofit/>
            <a:flatTx/>
          </a:bodyPr>
          <a:lstStyle/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altLang="ko-KR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KV E-TECH</a:t>
            </a:r>
          </a:p>
          <a:p>
            <a:pPr algn="ctr" defTabSz="300038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ko-KR" altLang="en-US" sz="825" b="1" noProof="1">
                <a:solidFill>
                  <a:schemeClr val="tx2">
                    <a:lumMod val="50000"/>
                  </a:schemeClr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보일러 제조사</a:t>
            </a:r>
            <a:endParaRPr lang="en-US" altLang="ko-KR" sz="825" b="1" noProof="1">
              <a:solidFill>
                <a:schemeClr val="tx2">
                  <a:lumMod val="50000"/>
                </a:schemeClr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FF592C8-1BA6-4940-B8E7-76617552CE1B}"/>
              </a:ext>
            </a:extLst>
          </p:cNvPr>
          <p:cNvSpPr txBox="1"/>
          <p:nvPr/>
        </p:nvSpPr>
        <p:spPr>
          <a:xfrm>
            <a:off x="6539220" y="5123903"/>
            <a:ext cx="9247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   주주구성</a:t>
            </a:r>
            <a:endParaRPr lang="en-US" altLang="ko-KR" sz="800" b="1" dirty="0">
              <a:solidFill>
                <a:schemeClr val="accent5">
                  <a:lumMod val="60000"/>
                  <a:lumOff val="40000"/>
                </a:schemeClr>
              </a:solidFill>
            </a:endParaRPr>
          </a:p>
          <a:p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한국측 </a:t>
            </a:r>
            <a:r>
              <a:rPr lang="en-US" altLang="ko-KR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90% </a:t>
            </a:r>
          </a:p>
          <a:p>
            <a:r>
              <a:rPr lang="ko-KR" altLang="en-US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   베트남 </a:t>
            </a:r>
            <a:r>
              <a:rPr lang="en-US" altLang="ko-KR" sz="800" b="1" dirty="0">
                <a:solidFill>
                  <a:schemeClr val="accent5">
                    <a:lumMod val="60000"/>
                    <a:lumOff val="40000"/>
                  </a:schemeClr>
                </a:solidFill>
              </a:rPr>
              <a:t>10%  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B3F63821-95D6-4517-8A34-395321083BB5}"/>
              </a:ext>
            </a:extLst>
          </p:cNvPr>
          <p:cNvSpPr txBox="1"/>
          <p:nvPr/>
        </p:nvSpPr>
        <p:spPr>
          <a:xfrm>
            <a:off x="5578716" y="5590811"/>
            <a:ext cx="1759930" cy="4385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핵심 연소로 직접제조</a:t>
            </a:r>
            <a:endParaRPr lang="en-US" altLang="ko-KR" sz="7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그 외 보일러시설  및 전기파트</a:t>
            </a:r>
            <a:endParaRPr lang="en-US" altLang="ko-KR" sz="7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베트남 로컬기업 </a:t>
            </a:r>
            <a:r>
              <a:rPr lang="en-US" altLang="ko-KR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OEM </a:t>
            </a:r>
            <a:r>
              <a:rPr lang="ko-KR" altLang="en-US" sz="75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제작</a:t>
            </a:r>
            <a:endParaRPr lang="en-US" altLang="ko-KR" sz="75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7558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Office 테마">
  <a:themeElements>
    <a:clrScheme name="Custom 59">
      <a:dk1>
        <a:srgbClr val="000000"/>
      </a:dk1>
      <a:lt1>
        <a:sysClr val="window" lastClr="FFFFFF"/>
      </a:lt1>
      <a:dk2>
        <a:srgbClr val="8439BD"/>
      </a:dk2>
      <a:lt2>
        <a:srgbClr val="FFFFFF"/>
      </a:lt2>
      <a:accent1>
        <a:srgbClr val="0EABB7"/>
      </a:accent1>
      <a:accent2>
        <a:srgbClr val="4868E5"/>
      </a:accent2>
      <a:accent3>
        <a:srgbClr val="20A472"/>
      </a:accent3>
      <a:accent4>
        <a:srgbClr val="B13DC8"/>
      </a:accent4>
      <a:accent5>
        <a:srgbClr val="172DA6"/>
      </a:accent5>
      <a:accent6>
        <a:srgbClr val="00B0F0"/>
      </a:accent6>
      <a:hlink>
        <a:srgbClr val="00B0F0"/>
      </a:hlink>
      <a:folHlink>
        <a:srgbClr val="B036B3"/>
      </a:folHlink>
    </a:clrScheme>
    <a:fontScheme name="Custom 26">
      <a:majorFont>
        <a:latin typeface="Speak Pro"/>
        <a:ea typeface=""/>
        <a:cs typeface=""/>
      </a:majorFont>
      <a:minorFont>
        <a:latin typeface="Avenir Next LT Pr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50139512_TF00283905_Win32.potx" id="{97E891D1-176D-4083-820F-5B42ACCA9F9F}" vid="{65ED0DC2-0BD3-4EA4-B947-A4882FC27E4E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5" ma:contentTypeDescription="Create a new document." ma:contentTypeScope="" ma:versionID="6303841d91754ae9e45eab54773e3b1c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targetNamespace="http://schemas.microsoft.com/office/2006/metadata/properties" ma:root="true" ma:fieldsID="21f069cdc2b493a90fc663fd3b6884b6" ns1:_="" ns2:_="" ns3:_="">
    <xsd:import namespace="http://schemas.microsoft.com/sharepoint/v3"/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7B4AD6D-ED02-4EE0-B91B-4E25FCF95212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</ds:schemaRefs>
</ds:datastoreItem>
</file>

<file path=customXml/itemProps2.xml><?xml version="1.0" encoding="utf-8"?>
<ds:datastoreItem xmlns:ds="http://schemas.openxmlformats.org/officeDocument/2006/customXml" ds:itemID="{FF1CA2FC-F29D-4089-892E-E43B13A655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828325B-69CB-40B6-B8CF-D0CF3890EC6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최소 조직도</Template>
  <TotalTime>81</TotalTime>
  <Words>156</Words>
  <Application>Microsoft Office PowerPoint</Application>
  <PresentationFormat>화면 슬라이드 쇼(4:3)</PresentationFormat>
  <Paragraphs>48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맑은 고딕</vt:lpstr>
      <vt:lpstr>Arial</vt:lpstr>
      <vt:lpstr>Avenir Next LT Pro Light</vt:lpstr>
      <vt:lpstr>Office 테마</vt:lpstr>
      <vt:lpstr>Vietnam Project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CONTOSO</dc:title>
  <dc:creator>Kim Herry</dc:creator>
  <cp:lastModifiedBy>Kim Herry</cp:lastModifiedBy>
  <cp:revision>64</cp:revision>
  <dcterms:created xsi:type="dcterms:W3CDTF">2021-05-19T07:52:21Z</dcterms:created>
  <dcterms:modified xsi:type="dcterms:W3CDTF">2021-05-20T07:51:26Z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