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1" r:id="rId2"/>
  </p:sldMasterIdLst>
  <p:notesMasterIdLst>
    <p:notesMasterId r:id="rId16"/>
  </p:notesMasterIdLst>
  <p:handoutMasterIdLst>
    <p:handoutMasterId r:id="rId17"/>
  </p:handoutMasterIdLst>
  <p:sldIdLst>
    <p:sldId id="280" r:id="rId3"/>
    <p:sldId id="388" r:id="rId4"/>
    <p:sldId id="272" r:id="rId5"/>
    <p:sldId id="447" r:id="rId6"/>
    <p:sldId id="260" r:id="rId7"/>
    <p:sldId id="445" r:id="rId8"/>
    <p:sldId id="439" r:id="rId9"/>
    <p:sldId id="440" r:id="rId10"/>
    <p:sldId id="441" r:id="rId11"/>
    <p:sldId id="442" r:id="rId12"/>
    <p:sldId id="443" r:id="rId13"/>
    <p:sldId id="256" r:id="rId14"/>
    <p:sldId id="4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zorig" initials="B" lastIdx="1" clrIdx="0">
    <p:extLst>
      <p:ext uri="{19B8F6BF-5375-455C-9EA6-DF929625EA0E}">
        <p15:presenceInfo xmlns:p15="http://schemas.microsoft.com/office/powerpoint/2012/main" userId="Batzori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4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23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D728C-49AD-4D69-BB5D-3B31897CD2A8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E9193-B337-4E1F-A788-4C0EEA4B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2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F385-4583-448F-8705-34129DF5B2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B2A13-6495-4AD3-9924-78B841E57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8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1" y="1253007"/>
            <a:ext cx="4571999" cy="1023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0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3058950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3" y="2276475"/>
            <a:ext cx="4581178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6000" y="765175"/>
            <a:ext cx="6096000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057100" y="3807725"/>
            <a:ext cx="4553802" cy="305027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3999" y="5320073"/>
            <a:ext cx="1524001" cy="1537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624548" y="765175"/>
            <a:ext cx="3043451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100547" y="5320073"/>
            <a:ext cx="1524001" cy="1537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2276475"/>
            <a:ext cx="1523999" cy="151129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48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46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315" y="1253007"/>
            <a:ext cx="3046229" cy="20430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" y="765175"/>
            <a:ext cx="3062176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623544" y="765176"/>
            <a:ext cx="4568456" cy="6092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6099312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524001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06097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667999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56700" y="751786"/>
            <a:ext cx="15113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666815" y="3801854"/>
            <a:ext cx="152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9"/>
          <p:cNvGrpSpPr>
            <a:grpSpLocks noChangeAspect="1"/>
          </p:cNvGrpSpPr>
          <p:nvPr userDrawn="1"/>
        </p:nvGrpSpPr>
        <p:grpSpPr bwMode="auto">
          <a:xfrm>
            <a:off x="10666815" y="4078582"/>
            <a:ext cx="633786" cy="292080"/>
            <a:chOff x="3616" y="2056"/>
            <a:chExt cx="447" cy="206"/>
          </a:xfrm>
        </p:grpSpPr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952" y="2056"/>
              <a:ext cx="111" cy="206"/>
            </a:xfrm>
            <a:custGeom>
              <a:avLst/>
              <a:gdLst>
                <a:gd name="T0" fmla="*/ 14 w 111"/>
                <a:gd name="T1" fmla="*/ 206 h 206"/>
                <a:gd name="T2" fmla="*/ 0 w 111"/>
                <a:gd name="T3" fmla="*/ 192 h 206"/>
                <a:gd name="T4" fmla="*/ 84 w 111"/>
                <a:gd name="T5" fmla="*/ 103 h 206"/>
                <a:gd name="T6" fmla="*/ 0 w 111"/>
                <a:gd name="T7" fmla="*/ 13 h 206"/>
                <a:gd name="T8" fmla="*/ 14 w 111"/>
                <a:gd name="T9" fmla="*/ 0 h 206"/>
                <a:gd name="T10" fmla="*/ 98 w 111"/>
                <a:gd name="T11" fmla="*/ 88 h 206"/>
                <a:gd name="T12" fmla="*/ 98 w 111"/>
                <a:gd name="T13" fmla="*/ 88 h 206"/>
                <a:gd name="T14" fmla="*/ 111 w 111"/>
                <a:gd name="T15" fmla="*/ 103 h 206"/>
                <a:gd name="T16" fmla="*/ 98 w 111"/>
                <a:gd name="T17" fmla="*/ 117 h 206"/>
                <a:gd name="T18" fmla="*/ 98 w 111"/>
                <a:gd name="T19" fmla="*/ 117 h 206"/>
                <a:gd name="T20" fmla="*/ 14 w 111"/>
                <a:gd name="T2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206">
                  <a:moveTo>
                    <a:pt x="14" y="206"/>
                  </a:moveTo>
                  <a:lnTo>
                    <a:pt x="0" y="192"/>
                  </a:lnTo>
                  <a:lnTo>
                    <a:pt x="84" y="103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11" y="103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14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 userDrawn="1"/>
          </p:nvSpPr>
          <p:spPr bwMode="auto">
            <a:xfrm>
              <a:off x="3616" y="2151"/>
              <a:ext cx="430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323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3051788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628914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-1526602" y="2276475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680700" y="765174"/>
            <a:ext cx="1511300" cy="1510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3786" y="3801854"/>
            <a:ext cx="152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3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184" y="3809601"/>
            <a:ext cx="9155515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76326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668001" y="765175"/>
            <a:ext cx="1518833" cy="151129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76326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668001" y="765175"/>
            <a:ext cx="1523999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241" y="1111020"/>
            <a:ext cx="7632699" cy="1870719"/>
          </a:xfrm>
        </p:spPr>
        <p:txBody>
          <a:bodyPr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0668001" y="765175"/>
            <a:ext cx="1523999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899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24000" y="765175"/>
            <a:ext cx="3055899" cy="456197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03900" y="765175"/>
            <a:ext cx="3052800" cy="302439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0668000" y="765175"/>
            <a:ext cx="1514884" cy="302439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668001" y="5327149"/>
            <a:ext cx="1524000" cy="1530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627173" y="765175"/>
            <a:ext cx="1518833" cy="30421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7167" y="2286250"/>
            <a:ext cx="1518833" cy="30421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527161" y="2286250"/>
            <a:ext cx="1518833" cy="30421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6694" y="5334000"/>
            <a:ext cx="15113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6006" y="751786"/>
            <a:ext cx="3045994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76326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24001" y="2276474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8584" y="2276474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051875" y="3795674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622764" y="3795674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50006" y="2271674"/>
            <a:ext cx="3045994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148056" y="3795674"/>
            <a:ext cx="3043944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334000"/>
            <a:ext cx="1524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96000" y="765175"/>
            <a:ext cx="1518833" cy="3024397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24001" y="2276475"/>
            <a:ext cx="1518833" cy="15130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627899" y="3789572"/>
            <a:ext cx="1518833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048000" y="3789572"/>
            <a:ext cx="1518833" cy="3068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50006" y="2271674"/>
            <a:ext cx="3045994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75173" y="765175"/>
            <a:ext cx="1516827" cy="1511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156700" y="2276474"/>
            <a:ext cx="1524000" cy="1513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24001" y="765175"/>
            <a:ext cx="3053166" cy="302439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577167" y="3789572"/>
            <a:ext cx="1518833" cy="3068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524000" y="5338562"/>
            <a:ext cx="3053167" cy="1519437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5167" y="3789571"/>
            <a:ext cx="1518833" cy="154898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106334" y="2277373"/>
            <a:ext cx="1518833" cy="3068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7635501" y="765176"/>
            <a:ext cx="1508499" cy="15113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10668000" y="765176"/>
            <a:ext cx="1524000" cy="15113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9144000" y="2276475"/>
            <a:ext cx="3048000" cy="151309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24"/>
          </p:nvPr>
        </p:nvSpPr>
        <p:spPr>
          <a:xfrm>
            <a:off x="9154334" y="3789571"/>
            <a:ext cx="1518833" cy="306842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79173" y="765175"/>
            <a:ext cx="1516827" cy="1511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635500" y="5346701"/>
            <a:ext cx="1508499" cy="1511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ccel="50000" decel="50000" autoRev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-84"/>
            <a:ext cx="7619382" cy="532723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6099509" y="3796296"/>
            <a:ext cx="1518833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4579635" y="3796297"/>
            <a:ext cx="1518833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3046342" y="3796297"/>
            <a:ext cx="1532773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6099509" y="2276476"/>
            <a:ext cx="1518833" cy="151982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4579635" y="2276475"/>
            <a:ext cx="1518833" cy="151982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046342" y="2276475"/>
            <a:ext cx="1532773" cy="151982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1531017" y="2276475"/>
            <a:ext cx="1515325" cy="151982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grpSp>
        <p:nvGrpSpPr>
          <p:cNvPr id="13" name="Group 9"/>
          <p:cNvGrpSpPr>
            <a:grpSpLocks noChangeAspect="1"/>
          </p:cNvGrpSpPr>
          <p:nvPr userDrawn="1"/>
        </p:nvGrpSpPr>
        <p:grpSpPr bwMode="auto">
          <a:xfrm>
            <a:off x="6542032" y="5654453"/>
            <a:ext cx="633786" cy="292080"/>
            <a:chOff x="3616" y="2056"/>
            <a:chExt cx="447" cy="206"/>
          </a:xfrm>
        </p:grpSpPr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952" y="2056"/>
              <a:ext cx="111" cy="206"/>
            </a:xfrm>
            <a:custGeom>
              <a:avLst/>
              <a:gdLst>
                <a:gd name="T0" fmla="*/ 14 w 111"/>
                <a:gd name="T1" fmla="*/ 206 h 206"/>
                <a:gd name="T2" fmla="*/ 0 w 111"/>
                <a:gd name="T3" fmla="*/ 192 h 206"/>
                <a:gd name="T4" fmla="*/ 84 w 111"/>
                <a:gd name="T5" fmla="*/ 103 h 206"/>
                <a:gd name="T6" fmla="*/ 0 w 111"/>
                <a:gd name="T7" fmla="*/ 13 h 206"/>
                <a:gd name="T8" fmla="*/ 14 w 111"/>
                <a:gd name="T9" fmla="*/ 0 h 206"/>
                <a:gd name="T10" fmla="*/ 98 w 111"/>
                <a:gd name="T11" fmla="*/ 88 h 206"/>
                <a:gd name="T12" fmla="*/ 98 w 111"/>
                <a:gd name="T13" fmla="*/ 88 h 206"/>
                <a:gd name="T14" fmla="*/ 111 w 111"/>
                <a:gd name="T15" fmla="*/ 103 h 206"/>
                <a:gd name="T16" fmla="*/ 98 w 111"/>
                <a:gd name="T17" fmla="*/ 117 h 206"/>
                <a:gd name="T18" fmla="*/ 98 w 111"/>
                <a:gd name="T19" fmla="*/ 117 h 206"/>
                <a:gd name="T20" fmla="*/ 14 w 111"/>
                <a:gd name="T2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206">
                  <a:moveTo>
                    <a:pt x="14" y="206"/>
                  </a:moveTo>
                  <a:lnTo>
                    <a:pt x="0" y="192"/>
                  </a:lnTo>
                  <a:lnTo>
                    <a:pt x="84" y="103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11" y="103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14" y="2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3616" y="2151"/>
              <a:ext cx="430" cy="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25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3047999" cy="17932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72000" y="765175"/>
            <a:ext cx="3055899" cy="4561974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627899" y="5327149"/>
            <a:ext cx="1518833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53166" y="5327149"/>
            <a:ext cx="1518833" cy="1530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1544" y="2276475"/>
            <a:ext cx="3044456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66684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3" y="2276475"/>
            <a:ext cx="3044456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46229" y="2276475"/>
            <a:ext cx="3044456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090980" y="2276475"/>
            <a:ext cx="3065720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156700" y="2276475"/>
            <a:ext cx="3035300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56700" y="765174"/>
            <a:ext cx="3035300" cy="1510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620309" y="2276475"/>
            <a:ext cx="3053166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577166" y="3814402"/>
            <a:ext cx="3035918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528548" y="2276475"/>
            <a:ext cx="3048618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680700" y="765174"/>
            <a:ext cx="1511300" cy="15106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5320073"/>
            <a:ext cx="1524001" cy="15379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1" y="1253007"/>
            <a:ext cx="4571999" cy="102346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rgbClr val="FFFFFF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20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6100547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528548" y="2276475"/>
            <a:ext cx="4567452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7624548" y="765174"/>
            <a:ext cx="4567452" cy="3033099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6548" y="3798274"/>
            <a:ext cx="4580152" cy="30597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772" y="0"/>
            <a:ext cx="12190228" cy="3816417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2" y="3816417"/>
            <a:ext cx="7621435" cy="3041583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7623207" y="3816417"/>
            <a:ext cx="4568793" cy="3041583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9172D70-04C9-442B-8194-C42FB6FCDB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3052417" cy="381440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EE389B75-B73C-4AA1-94B3-8FBDBE93A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2417" y="0"/>
            <a:ext cx="3052417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20160596-8F07-424E-B2D0-C52267ABFF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4834" y="0"/>
            <a:ext cx="3052417" cy="3814402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CB894F90-3BCA-4137-B512-2631BC6BD6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57251" y="0"/>
            <a:ext cx="3034749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7D96B2F-BDE1-4F0D-9BEB-048E57ACE5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814402"/>
            <a:ext cx="3052417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31C7D9A6-8760-4D43-8B6E-BA07C81C21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52417" y="3043597"/>
            <a:ext cx="3052417" cy="381440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AEEFCD4-3795-4B65-9093-599CCCC05D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4834" y="3814402"/>
            <a:ext cx="3052417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A1164D0-00EF-473F-ABB5-5B758DCF325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57251" y="3043598"/>
            <a:ext cx="3034749" cy="3814402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A6F2C2EF-99C1-4B69-9606-867C116F8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8548" y="752700"/>
            <a:ext cx="4567452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857D3A1D-038B-40A1-8531-D41960D55D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4548" y="752700"/>
            <a:ext cx="4567452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4FFFD625-5857-46D7-8E16-204FCEEF38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8548" y="5327149"/>
            <a:ext cx="4567452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FE687D02-F0EF-4FAB-9810-B763385146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4548" y="5327149"/>
            <a:ext cx="4567452" cy="1530851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096000" y="3814402"/>
            <a:ext cx="3060699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94810" y="1347520"/>
            <a:ext cx="2019301" cy="4111625"/>
            <a:chOff x="5926870" y="2454642"/>
            <a:chExt cx="2019301" cy="4111625"/>
          </a:xfrm>
        </p:grpSpPr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7931883" y="3403967"/>
              <a:ext cx="14288" cy="474663"/>
            </a:xfrm>
            <a:custGeom>
              <a:avLst/>
              <a:gdLst>
                <a:gd name="T0" fmla="*/ 3 w 8"/>
                <a:gd name="T1" fmla="*/ 0 h 245"/>
                <a:gd name="T2" fmla="*/ 3 w 8"/>
                <a:gd name="T3" fmla="*/ 0 h 245"/>
                <a:gd name="T4" fmla="*/ 0 w 8"/>
                <a:gd name="T5" fmla="*/ 4 h 245"/>
                <a:gd name="T6" fmla="*/ 0 w 8"/>
                <a:gd name="T7" fmla="*/ 241 h 245"/>
                <a:gd name="T8" fmla="*/ 3 w 8"/>
                <a:gd name="T9" fmla="*/ 245 h 245"/>
                <a:gd name="T10" fmla="*/ 3 w 8"/>
                <a:gd name="T11" fmla="*/ 245 h 245"/>
                <a:gd name="T12" fmla="*/ 8 w 8"/>
                <a:gd name="T13" fmla="*/ 240 h 245"/>
                <a:gd name="T14" fmla="*/ 8 w 8"/>
                <a:gd name="T15" fmla="*/ 5 h 245"/>
                <a:gd name="T16" fmla="*/ 3 w 8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4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1" y="245"/>
                    <a:pt x="3" y="245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6" y="245"/>
                    <a:pt x="8" y="242"/>
                    <a:pt x="8" y="24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5926870" y="3008680"/>
              <a:ext cx="17463" cy="155575"/>
            </a:xfrm>
            <a:custGeom>
              <a:avLst/>
              <a:gdLst>
                <a:gd name="T0" fmla="*/ 5 w 9"/>
                <a:gd name="T1" fmla="*/ 80 h 80"/>
                <a:gd name="T2" fmla="*/ 6 w 9"/>
                <a:gd name="T3" fmla="*/ 80 h 80"/>
                <a:gd name="T4" fmla="*/ 9 w 9"/>
                <a:gd name="T5" fmla="*/ 76 h 80"/>
                <a:gd name="T6" fmla="*/ 9 w 9"/>
                <a:gd name="T7" fmla="*/ 4 h 80"/>
                <a:gd name="T8" fmla="*/ 6 w 9"/>
                <a:gd name="T9" fmla="*/ 0 h 80"/>
                <a:gd name="T10" fmla="*/ 5 w 9"/>
                <a:gd name="T11" fmla="*/ 0 h 80"/>
                <a:gd name="T12" fmla="*/ 0 w 9"/>
                <a:gd name="T13" fmla="*/ 6 h 80"/>
                <a:gd name="T14" fmla="*/ 0 w 9"/>
                <a:gd name="T15" fmla="*/ 75 h 80"/>
                <a:gd name="T16" fmla="*/ 5 w 9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0">
                  <a:moveTo>
                    <a:pt x="5" y="80"/>
                  </a:moveTo>
                  <a:cubicBezTo>
                    <a:pt x="6" y="80"/>
                    <a:pt x="6" y="80"/>
                    <a:pt x="6" y="80"/>
                  </a:cubicBezTo>
                  <a:cubicBezTo>
                    <a:pt x="8" y="80"/>
                    <a:pt x="9" y="78"/>
                    <a:pt x="9" y="7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926870" y="3308717"/>
              <a:ext cx="17463" cy="288925"/>
            </a:xfrm>
            <a:custGeom>
              <a:avLst/>
              <a:gdLst>
                <a:gd name="T0" fmla="*/ 5 w 9"/>
                <a:gd name="T1" fmla="*/ 149 h 149"/>
                <a:gd name="T2" fmla="*/ 6 w 9"/>
                <a:gd name="T3" fmla="*/ 149 h 149"/>
                <a:gd name="T4" fmla="*/ 9 w 9"/>
                <a:gd name="T5" fmla="*/ 145 h 149"/>
                <a:gd name="T6" fmla="*/ 9 w 9"/>
                <a:gd name="T7" fmla="*/ 4 h 149"/>
                <a:gd name="T8" fmla="*/ 6 w 9"/>
                <a:gd name="T9" fmla="*/ 0 h 149"/>
                <a:gd name="T10" fmla="*/ 5 w 9"/>
                <a:gd name="T11" fmla="*/ 0 h 149"/>
                <a:gd name="T12" fmla="*/ 0 w 9"/>
                <a:gd name="T13" fmla="*/ 6 h 149"/>
                <a:gd name="T14" fmla="*/ 0 w 9"/>
                <a:gd name="T15" fmla="*/ 143 h 149"/>
                <a:gd name="T16" fmla="*/ 5 w 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9">
                  <a:moveTo>
                    <a:pt x="5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8" y="149"/>
                    <a:pt x="9" y="147"/>
                    <a:pt x="9" y="14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2" y="149"/>
                    <a:pt x="5" y="149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5926870" y="3681780"/>
              <a:ext cx="17463" cy="293688"/>
            </a:xfrm>
            <a:custGeom>
              <a:avLst/>
              <a:gdLst>
                <a:gd name="T0" fmla="*/ 5 w 9"/>
                <a:gd name="T1" fmla="*/ 152 h 152"/>
                <a:gd name="T2" fmla="*/ 6 w 9"/>
                <a:gd name="T3" fmla="*/ 152 h 152"/>
                <a:gd name="T4" fmla="*/ 9 w 9"/>
                <a:gd name="T5" fmla="*/ 148 h 152"/>
                <a:gd name="T6" fmla="*/ 9 w 9"/>
                <a:gd name="T7" fmla="*/ 3 h 152"/>
                <a:gd name="T8" fmla="*/ 6 w 9"/>
                <a:gd name="T9" fmla="*/ 0 h 152"/>
                <a:gd name="T10" fmla="*/ 5 w 9"/>
                <a:gd name="T11" fmla="*/ 0 h 152"/>
                <a:gd name="T12" fmla="*/ 0 w 9"/>
                <a:gd name="T13" fmla="*/ 5 h 152"/>
                <a:gd name="T14" fmla="*/ 0 w 9"/>
                <a:gd name="T15" fmla="*/ 147 h 152"/>
                <a:gd name="T16" fmla="*/ 5 w 9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2">
                  <a:moveTo>
                    <a:pt x="5" y="152"/>
                  </a:moveTo>
                  <a:cubicBezTo>
                    <a:pt x="6" y="152"/>
                    <a:pt x="6" y="152"/>
                    <a:pt x="6" y="152"/>
                  </a:cubicBezTo>
                  <a:cubicBezTo>
                    <a:pt x="8" y="152"/>
                    <a:pt x="9" y="150"/>
                    <a:pt x="9" y="14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2" y="152"/>
                    <a:pt x="5" y="152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937983" y="2454642"/>
              <a:ext cx="1997075" cy="4111625"/>
            </a:xfrm>
            <a:custGeom>
              <a:avLst/>
              <a:gdLst>
                <a:gd name="T0" fmla="*/ 885 w 1046"/>
                <a:gd name="T1" fmla="*/ 2118 h 2118"/>
                <a:gd name="T2" fmla="*/ 160 w 1046"/>
                <a:gd name="T3" fmla="*/ 2118 h 2118"/>
                <a:gd name="T4" fmla="*/ 0 w 1046"/>
                <a:gd name="T5" fmla="*/ 1957 h 2118"/>
                <a:gd name="T6" fmla="*/ 0 w 1046"/>
                <a:gd name="T7" fmla="*/ 161 h 2118"/>
                <a:gd name="T8" fmla="*/ 160 w 1046"/>
                <a:gd name="T9" fmla="*/ 0 h 2118"/>
                <a:gd name="T10" fmla="*/ 885 w 1046"/>
                <a:gd name="T11" fmla="*/ 0 h 2118"/>
                <a:gd name="T12" fmla="*/ 1046 w 1046"/>
                <a:gd name="T13" fmla="*/ 161 h 2118"/>
                <a:gd name="T14" fmla="*/ 1046 w 1046"/>
                <a:gd name="T15" fmla="*/ 1957 h 2118"/>
                <a:gd name="T16" fmla="*/ 885 w 1046"/>
                <a:gd name="T17" fmla="*/ 211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6" h="2118">
                  <a:moveTo>
                    <a:pt x="885" y="2118"/>
                  </a:moveTo>
                  <a:cubicBezTo>
                    <a:pt x="160" y="2118"/>
                    <a:pt x="160" y="2118"/>
                    <a:pt x="160" y="2118"/>
                  </a:cubicBezTo>
                  <a:cubicBezTo>
                    <a:pt x="72" y="2118"/>
                    <a:pt x="0" y="2046"/>
                    <a:pt x="0" y="19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974" y="0"/>
                    <a:pt x="1046" y="72"/>
                    <a:pt x="1046" y="161"/>
                  </a:cubicBezTo>
                  <a:cubicBezTo>
                    <a:pt x="1046" y="1957"/>
                    <a:pt x="1046" y="1957"/>
                    <a:pt x="1046" y="1957"/>
                  </a:cubicBezTo>
                  <a:cubicBezTo>
                    <a:pt x="1046" y="2046"/>
                    <a:pt x="974" y="2118"/>
                    <a:pt x="885" y="2118"/>
                  </a:cubicBez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020533" y="2545130"/>
              <a:ext cx="1831975" cy="3929063"/>
            </a:xfrm>
            <a:custGeom>
              <a:avLst/>
              <a:gdLst>
                <a:gd name="T0" fmla="*/ 0 w 960"/>
                <a:gd name="T1" fmla="*/ 1895 h 2024"/>
                <a:gd name="T2" fmla="*/ 0 w 960"/>
                <a:gd name="T3" fmla="*/ 129 h 2024"/>
                <a:gd name="T4" fmla="*/ 128 w 960"/>
                <a:gd name="T5" fmla="*/ 0 h 2024"/>
                <a:gd name="T6" fmla="*/ 831 w 960"/>
                <a:gd name="T7" fmla="*/ 0 h 2024"/>
                <a:gd name="T8" fmla="*/ 960 w 960"/>
                <a:gd name="T9" fmla="*/ 129 h 2024"/>
                <a:gd name="T10" fmla="*/ 960 w 960"/>
                <a:gd name="T11" fmla="*/ 1895 h 2024"/>
                <a:gd name="T12" fmla="*/ 831 w 960"/>
                <a:gd name="T13" fmla="*/ 2024 h 2024"/>
                <a:gd name="T14" fmla="*/ 128 w 960"/>
                <a:gd name="T15" fmla="*/ 2024 h 2024"/>
                <a:gd name="T16" fmla="*/ 0 w 960"/>
                <a:gd name="T17" fmla="*/ 1895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2024">
                  <a:moveTo>
                    <a:pt x="0" y="1895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902" y="0"/>
                    <a:pt x="960" y="58"/>
                    <a:pt x="960" y="129"/>
                  </a:cubicBezTo>
                  <a:cubicBezTo>
                    <a:pt x="960" y="1895"/>
                    <a:pt x="960" y="1895"/>
                    <a:pt x="960" y="1895"/>
                  </a:cubicBezTo>
                  <a:cubicBezTo>
                    <a:pt x="960" y="1966"/>
                    <a:pt x="902" y="2024"/>
                    <a:pt x="831" y="2024"/>
                  </a:cubicBezTo>
                  <a:cubicBezTo>
                    <a:pt x="128" y="2024"/>
                    <a:pt x="128" y="2024"/>
                    <a:pt x="128" y="2024"/>
                  </a:cubicBezTo>
                  <a:cubicBezTo>
                    <a:pt x="57" y="2024"/>
                    <a:pt x="0" y="1966"/>
                    <a:pt x="0" y="18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825395" y="2610217"/>
              <a:ext cx="244475" cy="26988"/>
            </a:xfrm>
            <a:custGeom>
              <a:avLst/>
              <a:gdLst>
                <a:gd name="T0" fmla="*/ 121 w 128"/>
                <a:gd name="T1" fmla="*/ 14 h 14"/>
                <a:gd name="T2" fmla="*/ 7 w 128"/>
                <a:gd name="T3" fmla="*/ 14 h 14"/>
                <a:gd name="T4" fmla="*/ 0 w 128"/>
                <a:gd name="T5" fmla="*/ 7 h 14"/>
                <a:gd name="T6" fmla="*/ 0 w 128"/>
                <a:gd name="T7" fmla="*/ 7 h 14"/>
                <a:gd name="T8" fmla="*/ 7 w 128"/>
                <a:gd name="T9" fmla="*/ 0 h 14"/>
                <a:gd name="T10" fmla="*/ 121 w 128"/>
                <a:gd name="T11" fmla="*/ 0 h 14"/>
                <a:gd name="T12" fmla="*/ 128 w 128"/>
                <a:gd name="T13" fmla="*/ 7 h 14"/>
                <a:gd name="T14" fmla="*/ 128 w 128"/>
                <a:gd name="T15" fmla="*/ 7 h 14"/>
                <a:gd name="T16" fmla="*/ 121 w 1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">
                  <a:moveTo>
                    <a:pt x="121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8" y="3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11"/>
                    <a:pt x="125" y="14"/>
                    <a:pt x="121" y="1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 userDrawn="1"/>
          </p:nvSpPr>
          <p:spPr bwMode="auto">
            <a:xfrm>
              <a:off x="7128608" y="2594342"/>
              <a:ext cx="55563" cy="5715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6222605" y="1465250"/>
            <a:ext cx="1763713" cy="3871913"/>
          </a:xfrm>
          <a:custGeom>
            <a:avLst/>
            <a:gdLst>
              <a:gd name="connsiteX0" fmla="*/ 204240 w 1763713"/>
              <a:gd name="connsiteY0" fmla="*/ 0 h 3871913"/>
              <a:gd name="connsiteX1" fmla="*/ 353125 w 1763713"/>
              <a:gd name="connsiteY1" fmla="*/ 0 h 3871913"/>
              <a:gd name="connsiteX2" fmla="*/ 391300 w 1763713"/>
              <a:gd name="connsiteY2" fmla="*/ 38836 h 3871913"/>
              <a:gd name="connsiteX3" fmla="*/ 496283 w 1763713"/>
              <a:gd name="connsiteY3" fmla="*/ 143692 h 3871913"/>
              <a:gd name="connsiteX4" fmla="*/ 1267430 w 1763713"/>
              <a:gd name="connsiteY4" fmla="*/ 143692 h 3871913"/>
              <a:gd name="connsiteX5" fmla="*/ 1372413 w 1763713"/>
              <a:gd name="connsiteY5" fmla="*/ 38836 h 3871913"/>
              <a:gd name="connsiteX6" fmla="*/ 1410589 w 1763713"/>
              <a:gd name="connsiteY6" fmla="*/ 0 h 3871913"/>
              <a:gd name="connsiteX7" fmla="*/ 1559474 w 1763713"/>
              <a:gd name="connsiteY7" fmla="*/ 0 h 3871913"/>
              <a:gd name="connsiteX8" fmla="*/ 1763713 w 1763713"/>
              <a:gd name="connsiteY8" fmla="*/ 207771 h 3871913"/>
              <a:gd name="connsiteX9" fmla="*/ 1763713 w 1763713"/>
              <a:gd name="connsiteY9" fmla="*/ 3664142 h 3871913"/>
              <a:gd name="connsiteX10" fmla="*/ 1559474 w 1763713"/>
              <a:gd name="connsiteY10" fmla="*/ 3871913 h 3871913"/>
              <a:gd name="connsiteX11" fmla="*/ 204240 w 1763713"/>
              <a:gd name="connsiteY11" fmla="*/ 3871913 h 3871913"/>
              <a:gd name="connsiteX12" fmla="*/ 0 w 1763713"/>
              <a:gd name="connsiteY12" fmla="*/ 3664142 h 3871913"/>
              <a:gd name="connsiteX13" fmla="*/ 0 w 1763713"/>
              <a:gd name="connsiteY13" fmla="*/ 207771 h 3871913"/>
              <a:gd name="connsiteX14" fmla="*/ 204240 w 1763713"/>
              <a:gd name="connsiteY14" fmla="*/ 0 h 387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713" h="3871913">
                <a:moveTo>
                  <a:pt x="204240" y="0"/>
                </a:moveTo>
                <a:cubicBezTo>
                  <a:pt x="204240" y="0"/>
                  <a:pt x="204240" y="0"/>
                  <a:pt x="353125" y="0"/>
                </a:cubicBezTo>
                <a:cubicBezTo>
                  <a:pt x="374121" y="0"/>
                  <a:pt x="391300" y="17476"/>
                  <a:pt x="391300" y="38836"/>
                </a:cubicBezTo>
                <a:cubicBezTo>
                  <a:pt x="391300" y="97089"/>
                  <a:pt x="437111" y="143692"/>
                  <a:pt x="496283" y="143692"/>
                </a:cubicBezTo>
                <a:cubicBezTo>
                  <a:pt x="496283" y="143692"/>
                  <a:pt x="496283" y="143692"/>
                  <a:pt x="1267430" y="143692"/>
                </a:cubicBezTo>
                <a:cubicBezTo>
                  <a:pt x="1324694" y="143692"/>
                  <a:pt x="1372413" y="97089"/>
                  <a:pt x="1372413" y="38836"/>
                </a:cubicBezTo>
                <a:cubicBezTo>
                  <a:pt x="1372413" y="17476"/>
                  <a:pt x="1389592" y="0"/>
                  <a:pt x="1410589" y="0"/>
                </a:cubicBezTo>
                <a:cubicBezTo>
                  <a:pt x="1410589" y="0"/>
                  <a:pt x="1410589" y="0"/>
                  <a:pt x="1559474" y="0"/>
                </a:cubicBezTo>
                <a:cubicBezTo>
                  <a:pt x="1672092" y="0"/>
                  <a:pt x="1763713" y="93206"/>
                  <a:pt x="1763713" y="207771"/>
                </a:cubicBezTo>
                <a:cubicBezTo>
                  <a:pt x="1763713" y="207771"/>
                  <a:pt x="1763713" y="207771"/>
                  <a:pt x="1763713" y="3664142"/>
                </a:cubicBezTo>
                <a:cubicBezTo>
                  <a:pt x="1763713" y="3778708"/>
                  <a:pt x="1672092" y="3871913"/>
                  <a:pt x="1559474" y="3871913"/>
                </a:cubicBezTo>
                <a:cubicBezTo>
                  <a:pt x="1559474" y="3871913"/>
                  <a:pt x="1559474" y="3871913"/>
                  <a:pt x="204240" y="3871913"/>
                </a:cubicBezTo>
                <a:cubicBezTo>
                  <a:pt x="91622" y="3871913"/>
                  <a:pt x="0" y="3778708"/>
                  <a:pt x="0" y="3664142"/>
                </a:cubicBezTo>
                <a:cubicBezTo>
                  <a:pt x="0" y="3664142"/>
                  <a:pt x="0" y="3664142"/>
                  <a:pt x="0" y="207771"/>
                </a:cubicBezTo>
                <a:cubicBezTo>
                  <a:pt x="0" y="93206"/>
                  <a:pt x="91622" y="0"/>
                  <a:pt x="20424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666953" y="1347520"/>
            <a:ext cx="2019301" cy="4111625"/>
            <a:chOff x="5926870" y="2454642"/>
            <a:chExt cx="2019301" cy="4111625"/>
          </a:xfrm>
        </p:grpSpPr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931883" y="3403967"/>
              <a:ext cx="14288" cy="474663"/>
            </a:xfrm>
            <a:custGeom>
              <a:avLst/>
              <a:gdLst>
                <a:gd name="T0" fmla="*/ 3 w 8"/>
                <a:gd name="T1" fmla="*/ 0 h 245"/>
                <a:gd name="T2" fmla="*/ 3 w 8"/>
                <a:gd name="T3" fmla="*/ 0 h 245"/>
                <a:gd name="T4" fmla="*/ 0 w 8"/>
                <a:gd name="T5" fmla="*/ 4 h 245"/>
                <a:gd name="T6" fmla="*/ 0 w 8"/>
                <a:gd name="T7" fmla="*/ 241 h 245"/>
                <a:gd name="T8" fmla="*/ 3 w 8"/>
                <a:gd name="T9" fmla="*/ 245 h 245"/>
                <a:gd name="T10" fmla="*/ 3 w 8"/>
                <a:gd name="T11" fmla="*/ 245 h 245"/>
                <a:gd name="T12" fmla="*/ 8 w 8"/>
                <a:gd name="T13" fmla="*/ 240 h 245"/>
                <a:gd name="T14" fmla="*/ 8 w 8"/>
                <a:gd name="T15" fmla="*/ 5 h 245"/>
                <a:gd name="T16" fmla="*/ 3 w 8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4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1" y="245"/>
                    <a:pt x="3" y="245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6" y="245"/>
                    <a:pt x="8" y="242"/>
                    <a:pt x="8" y="24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5926870" y="3008680"/>
              <a:ext cx="17463" cy="155575"/>
            </a:xfrm>
            <a:custGeom>
              <a:avLst/>
              <a:gdLst>
                <a:gd name="T0" fmla="*/ 5 w 9"/>
                <a:gd name="T1" fmla="*/ 80 h 80"/>
                <a:gd name="T2" fmla="*/ 6 w 9"/>
                <a:gd name="T3" fmla="*/ 80 h 80"/>
                <a:gd name="T4" fmla="*/ 9 w 9"/>
                <a:gd name="T5" fmla="*/ 76 h 80"/>
                <a:gd name="T6" fmla="*/ 9 w 9"/>
                <a:gd name="T7" fmla="*/ 4 h 80"/>
                <a:gd name="T8" fmla="*/ 6 w 9"/>
                <a:gd name="T9" fmla="*/ 0 h 80"/>
                <a:gd name="T10" fmla="*/ 5 w 9"/>
                <a:gd name="T11" fmla="*/ 0 h 80"/>
                <a:gd name="T12" fmla="*/ 0 w 9"/>
                <a:gd name="T13" fmla="*/ 6 h 80"/>
                <a:gd name="T14" fmla="*/ 0 w 9"/>
                <a:gd name="T15" fmla="*/ 75 h 80"/>
                <a:gd name="T16" fmla="*/ 5 w 9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0">
                  <a:moveTo>
                    <a:pt x="5" y="80"/>
                  </a:moveTo>
                  <a:cubicBezTo>
                    <a:pt x="6" y="80"/>
                    <a:pt x="6" y="80"/>
                    <a:pt x="6" y="80"/>
                  </a:cubicBezTo>
                  <a:cubicBezTo>
                    <a:pt x="8" y="80"/>
                    <a:pt x="9" y="78"/>
                    <a:pt x="9" y="7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5926870" y="3308717"/>
              <a:ext cx="17463" cy="288925"/>
            </a:xfrm>
            <a:custGeom>
              <a:avLst/>
              <a:gdLst>
                <a:gd name="T0" fmla="*/ 5 w 9"/>
                <a:gd name="T1" fmla="*/ 149 h 149"/>
                <a:gd name="T2" fmla="*/ 6 w 9"/>
                <a:gd name="T3" fmla="*/ 149 h 149"/>
                <a:gd name="T4" fmla="*/ 9 w 9"/>
                <a:gd name="T5" fmla="*/ 145 h 149"/>
                <a:gd name="T6" fmla="*/ 9 w 9"/>
                <a:gd name="T7" fmla="*/ 4 h 149"/>
                <a:gd name="T8" fmla="*/ 6 w 9"/>
                <a:gd name="T9" fmla="*/ 0 h 149"/>
                <a:gd name="T10" fmla="*/ 5 w 9"/>
                <a:gd name="T11" fmla="*/ 0 h 149"/>
                <a:gd name="T12" fmla="*/ 0 w 9"/>
                <a:gd name="T13" fmla="*/ 6 h 149"/>
                <a:gd name="T14" fmla="*/ 0 w 9"/>
                <a:gd name="T15" fmla="*/ 143 h 149"/>
                <a:gd name="T16" fmla="*/ 5 w 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9">
                  <a:moveTo>
                    <a:pt x="5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8" y="149"/>
                    <a:pt x="9" y="147"/>
                    <a:pt x="9" y="14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2" y="149"/>
                    <a:pt x="5" y="149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5926870" y="3681780"/>
              <a:ext cx="17463" cy="293688"/>
            </a:xfrm>
            <a:custGeom>
              <a:avLst/>
              <a:gdLst>
                <a:gd name="T0" fmla="*/ 5 w 9"/>
                <a:gd name="T1" fmla="*/ 152 h 152"/>
                <a:gd name="T2" fmla="*/ 6 w 9"/>
                <a:gd name="T3" fmla="*/ 152 h 152"/>
                <a:gd name="T4" fmla="*/ 9 w 9"/>
                <a:gd name="T5" fmla="*/ 148 h 152"/>
                <a:gd name="T6" fmla="*/ 9 w 9"/>
                <a:gd name="T7" fmla="*/ 3 h 152"/>
                <a:gd name="T8" fmla="*/ 6 w 9"/>
                <a:gd name="T9" fmla="*/ 0 h 152"/>
                <a:gd name="T10" fmla="*/ 5 w 9"/>
                <a:gd name="T11" fmla="*/ 0 h 152"/>
                <a:gd name="T12" fmla="*/ 0 w 9"/>
                <a:gd name="T13" fmla="*/ 5 h 152"/>
                <a:gd name="T14" fmla="*/ 0 w 9"/>
                <a:gd name="T15" fmla="*/ 147 h 152"/>
                <a:gd name="T16" fmla="*/ 5 w 9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2">
                  <a:moveTo>
                    <a:pt x="5" y="152"/>
                  </a:moveTo>
                  <a:cubicBezTo>
                    <a:pt x="6" y="152"/>
                    <a:pt x="6" y="152"/>
                    <a:pt x="6" y="152"/>
                  </a:cubicBezTo>
                  <a:cubicBezTo>
                    <a:pt x="8" y="152"/>
                    <a:pt x="9" y="150"/>
                    <a:pt x="9" y="14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2" y="152"/>
                    <a:pt x="5" y="152"/>
                  </a:cubicBez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937983" y="2454642"/>
              <a:ext cx="1997075" cy="4111625"/>
            </a:xfrm>
            <a:custGeom>
              <a:avLst/>
              <a:gdLst>
                <a:gd name="T0" fmla="*/ 885 w 1046"/>
                <a:gd name="T1" fmla="*/ 2118 h 2118"/>
                <a:gd name="T2" fmla="*/ 160 w 1046"/>
                <a:gd name="T3" fmla="*/ 2118 h 2118"/>
                <a:gd name="T4" fmla="*/ 0 w 1046"/>
                <a:gd name="T5" fmla="*/ 1957 h 2118"/>
                <a:gd name="T6" fmla="*/ 0 w 1046"/>
                <a:gd name="T7" fmla="*/ 161 h 2118"/>
                <a:gd name="T8" fmla="*/ 160 w 1046"/>
                <a:gd name="T9" fmla="*/ 0 h 2118"/>
                <a:gd name="T10" fmla="*/ 885 w 1046"/>
                <a:gd name="T11" fmla="*/ 0 h 2118"/>
                <a:gd name="T12" fmla="*/ 1046 w 1046"/>
                <a:gd name="T13" fmla="*/ 161 h 2118"/>
                <a:gd name="T14" fmla="*/ 1046 w 1046"/>
                <a:gd name="T15" fmla="*/ 1957 h 2118"/>
                <a:gd name="T16" fmla="*/ 885 w 1046"/>
                <a:gd name="T17" fmla="*/ 211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6" h="2118">
                  <a:moveTo>
                    <a:pt x="885" y="2118"/>
                  </a:moveTo>
                  <a:cubicBezTo>
                    <a:pt x="160" y="2118"/>
                    <a:pt x="160" y="2118"/>
                    <a:pt x="160" y="2118"/>
                  </a:cubicBezTo>
                  <a:cubicBezTo>
                    <a:pt x="72" y="2118"/>
                    <a:pt x="0" y="2046"/>
                    <a:pt x="0" y="19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974" y="0"/>
                    <a:pt x="1046" y="72"/>
                    <a:pt x="1046" y="161"/>
                  </a:cubicBezTo>
                  <a:cubicBezTo>
                    <a:pt x="1046" y="1957"/>
                    <a:pt x="1046" y="1957"/>
                    <a:pt x="1046" y="1957"/>
                  </a:cubicBezTo>
                  <a:cubicBezTo>
                    <a:pt x="1046" y="2046"/>
                    <a:pt x="974" y="2118"/>
                    <a:pt x="885" y="2118"/>
                  </a:cubicBez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020533" y="2545130"/>
              <a:ext cx="1831975" cy="3929063"/>
            </a:xfrm>
            <a:custGeom>
              <a:avLst/>
              <a:gdLst>
                <a:gd name="T0" fmla="*/ 0 w 960"/>
                <a:gd name="T1" fmla="*/ 1895 h 2024"/>
                <a:gd name="T2" fmla="*/ 0 w 960"/>
                <a:gd name="T3" fmla="*/ 129 h 2024"/>
                <a:gd name="T4" fmla="*/ 128 w 960"/>
                <a:gd name="T5" fmla="*/ 0 h 2024"/>
                <a:gd name="T6" fmla="*/ 831 w 960"/>
                <a:gd name="T7" fmla="*/ 0 h 2024"/>
                <a:gd name="T8" fmla="*/ 960 w 960"/>
                <a:gd name="T9" fmla="*/ 129 h 2024"/>
                <a:gd name="T10" fmla="*/ 960 w 960"/>
                <a:gd name="T11" fmla="*/ 1895 h 2024"/>
                <a:gd name="T12" fmla="*/ 831 w 960"/>
                <a:gd name="T13" fmla="*/ 2024 h 2024"/>
                <a:gd name="T14" fmla="*/ 128 w 960"/>
                <a:gd name="T15" fmla="*/ 2024 h 2024"/>
                <a:gd name="T16" fmla="*/ 0 w 960"/>
                <a:gd name="T17" fmla="*/ 1895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2024">
                  <a:moveTo>
                    <a:pt x="0" y="1895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902" y="0"/>
                    <a:pt x="960" y="58"/>
                    <a:pt x="960" y="129"/>
                  </a:cubicBezTo>
                  <a:cubicBezTo>
                    <a:pt x="960" y="1895"/>
                    <a:pt x="960" y="1895"/>
                    <a:pt x="960" y="1895"/>
                  </a:cubicBezTo>
                  <a:cubicBezTo>
                    <a:pt x="960" y="1966"/>
                    <a:pt x="902" y="2024"/>
                    <a:pt x="831" y="2024"/>
                  </a:cubicBezTo>
                  <a:cubicBezTo>
                    <a:pt x="128" y="2024"/>
                    <a:pt x="128" y="2024"/>
                    <a:pt x="128" y="2024"/>
                  </a:cubicBezTo>
                  <a:cubicBezTo>
                    <a:pt x="57" y="2024"/>
                    <a:pt x="0" y="1966"/>
                    <a:pt x="0" y="18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825395" y="2610217"/>
              <a:ext cx="244475" cy="26988"/>
            </a:xfrm>
            <a:custGeom>
              <a:avLst/>
              <a:gdLst>
                <a:gd name="T0" fmla="*/ 121 w 128"/>
                <a:gd name="T1" fmla="*/ 14 h 14"/>
                <a:gd name="T2" fmla="*/ 7 w 128"/>
                <a:gd name="T3" fmla="*/ 14 h 14"/>
                <a:gd name="T4" fmla="*/ 0 w 128"/>
                <a:gd name="T5" fmla="*/ 7 h 14"/>
                <a:gd name="T6" fmla="*/ 0 w 128"/>
                <a:gd name="T7" fmla="*/ 7 h 14"/>
                <a:gd name="T8" fmla="*/ 7 w 128"/>
                <a:gd name="T9" fmla="*/ 0 h 14"/>
                <a:gd name="T10" fmla="*/ 121 w 128"/>
                <a:gd name="T11" fmla="*/ 0 h 14"/>
                <a:gd name="T12" fmla="*/ 128 w 128"/>
                <a:gd name="T13" fmla="*/ 7 h 14"/>
                <a:gd name="T14" fmla="*/ 128 w 128"/>
                <a:gd name="T15" fmla="*/ 7 h 14"/>
                <a:gd name="T16" fmla="*/ 121 w 1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">
                  <a:moveTo>
                    <a:pt x="121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8" y="3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11"/>
                    <a:pt x="125" y="14"/>
                    <a:pt x="121" y="1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 userDrawn="1"/>
          </p:nvSpPr>
          <p:spPr bwMode="auto">
            <a:xfrm>
              <a:off x="7128608" y="2594342"/>
              <a:ext cx="55563" cy="5715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8793558" y="1465250"/>
            <a:ext cx="1763713" cy="3871913"/>
          </a:xfrm>
          <a:custGeom>
            <a:avLst/>
            <a:gdLst>
              <a:gd name="connsiteX0" fmla="*/ 204240 w 1763713"/>
              <a:gd name="connsiteY0" fmla="*/ 0 h 3871913"/>
              <a:gd name="connsiteX1" fmla="*/ 353125 w 1763713"/>
              <a:gd name="connsiteY1" fmla="*/ 0 h 3871913"/>
              <a:gd name="connsiteX2" fmla="*/ 391300 w 1763713"/>
              <a:gd name="connsiteY2" fmla="*/ 38836 h 3871913"/>
              <a:gd name="connsiteX3" fmla="*/ 496283 w 1763713"/>
              <a:gd name="connsiteY3" fmla="*/ 143692 h 3871913"/>
              <a:gd name="connsiteX4" fmla="*/ 1267430 w 1763713"/>
              <a:gd name="connsiteY4" fmla="*/ 143692 h 3871913"/>
              <a:gd name="connsiteX5" fmla="*/ 1372413 w 1763713"/>
              <a:gd name="connsiteY5" fmla="*/ 38836 h 3871913"/>
              <a:gd name="connsiteX6" fmla="*/ 1410589 w 1763713"/>
              <a:gd name="connsiteY6" fmla="*/ 0 h 3871913"/>
              <a:gd name="connsiteX7" fmla="*/ 1559474 w 1763713"/>
              <a:gd name="connsiteY7" fmla="*/ 0 h 3871913"/>
              <a:gd name="connsiteX8" fmla="*/ 1763713 w 1763713"/>
              <a:gd name="connsiteY8" fmla="*/ 207771 h 3871913"/>
              <a:gd name="connsiteX9" fmla="*/ 1763713 w 1763713"/>
              <a:gd name="connsiteY9" fmla="*/ 3664142 h 3871913"/>
              <a:gd name="connsiteX10" fmla="*/ 1559474 w 1763713"/>
              <a:gd name="connsiteY10" fmla="*/ 3871913 h 3871913"/>
              <a:gd name="connsiteX11" fmla="*/ 204240 w 1763713"/>
              <a:gd name="connsiteY11" fmla="*/ 3871913 h 3871913"/>
              <a:gd name="connsiteX12" fmla="*/ 0 w 1763713"/>
              <a:gd name="connsiteY12" fmla="*/ 3664142 h 3871913"/>
              <a:gd name="connsiteX13" fmla="*/ 0 w 1763713"/>
              <a:gd name="connsiteY13" fmla="*/ 207771 h 3871913"/>
              <a:gd name="connsiteX14" fmla="*/ 204240 w 1763713"/>
              <a:gd name="connsiteY14" fmla="*/ 0 h 387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713" h="3871913">
                <a:moveTo>
                  <a:pt x="204240" y="0"/>
                </a:moveTo>
                <a:cubicBezTo>
                  <a:pt x="204240" y="0"/>
                  <a:pt x="204240" y="0"/>
                  <a:pt x="353125" y="0"/>
                </a:cubicBezTo>
                <a:cubicBezTo>
                  <a:pt x="374121" y="0"/>
                  <a:pt x="391300" y="17476"/>
                  <a:pt x="391300" y="38836"/>
                </a:cubicBezTo>
                <a:cubicBezTo>
                  <a:pt x="391300" y="97089"/>
                  <a:pt x="437111" y="143692"/>
                  <a:pt x="496283" y="143692"/>
                </a:cubicBezTo>
                <a:cubicBezTo>
                  <a:pt x="496283" y="143692"/>
                  <a:pt x="496283" y="143692"/>
                  <a:pt x="1267430" y="143692"/>
                </a:cubicBezTo>
                <a:cubicBezTo>
                  <a:pt x="1324694" y="143692"/>
                  <a:pt x="1372413" y="97089"/>
                  <a:pt x="1372413" y="38836"/>
                </a:cubicBezTo>
                <a:cubicBezTo>
                  <a:pt x="1372413" y="17476"/>
                  <a:pt x="1389592" y="0"/>
                  <a:pt x="1410589" y="0"/>
                </a:cubicBezTo>
                <a:cubicBezTo>
                  <a:pt x="1410589" y="0"/>
                  <a:pt x="1410589" y="0"/>
                  <a:pt x="1559474" y="0"/>
                </a:cubicBezTo>
                <a:cubicBezTo>
                  <a:pt x="1672092" y="0"/>
                  <a:pt x="1763713" y="93206"/>
                  <a:pt x="1763713" y="207771"/>
                </a:cubicBezTo>
                <a:cubicBezTo>
                  <a:pt x="1763713" y="207771"/>
                  <a:pt x="1763713" y="207771"/>
                  <a:pt x="1763713" y="3664142"/>
                </a:cubicBezTo>
                <a:cubicBezTo>
                  <a:pt x="1763713" y="3778708"/>
                  <a:pt x="1672092" y="3871913"/>
                  <a:pt x="1559474" y="3871913"/>
                </a:cubicBezTo>
                <a:cubicBezTo>
                  <a:pt x="1559474" y="3871913"/>
                  <a:pt x="1559474" y="3871913"/>
                  <a:pt x="204240" y="3871913"/>
                </a:cubicBezTo>
                <a:cubicBezTo>
                  <a:pt x="91622" y="3871913"/>
                  <a:pt x="0" y="3778708"/>
                  <a:pt x="0" y="3664142"/>
                </a:cubicBezTo>
                <a:cubicBezTo>
                  <a:pt x="0" y="3664142"/>
                  <a:pt x="0" y="3664142"/>
                  <a:pt x="0" y="207771"/>
                </a:cubicBezTo>
                <a:cubicBezTo>
                  <a:pt x="0" y="93206"/>
                  <a:pt x="91622" y="0"/>
                  <a:pt x="20424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61367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372680"/>
            <a:ext cx="3037366" cy="194739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7254828" y="760012"/>
            <a:ext cx="2255379" cy="4592318"/>
            <a:chOff x="5926870" y="2452515"/>
            <a:chExt cx="2019301" cy="4111625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7931883" y="3403967"/>
              <a:ext cx="14288" cy="474663"/>
            </a:xfrm>
            <a:custGeom>
              <a:avLst/>
              <a:gdLst>
                <a:gd name="T0" fmla="*/ 3 w 8"/>
                <a:gd name="T1" fmla="*/ 0 h 245"/>
                <a:gd name="T2" fmla="*/ 3 w 8"/>
                <a:gd name="T3" fmla="*/ 0 h 245"/>
                <a:gd name="T4" fmla="*/ 0 w 8"/>
                <a:gd name="T5" fmla="*/ 4 h 245"/>
                <a:gd name="T6" fmla="*/ 0 w 8"/>
                <a:gd name="T7" fmla="*/ 241 h 245"/>
                <a:gd name="T8" fmla="*/ 3 w 8"/>
                <a:gd name="T9" fmla="*/ 245 h 245"/>
                <a:gd name="T10" fmla="*/ 3 w 8"/>
                <a:gd name="T11" fmla="*/ 245 h 245"/>
                <a:gd name="T12" fmla="*/ 8 w 8"/>
                <a:gd name="T13" fmla="*/ 240 h 245"/>
                <a:gd name="T14" fmla="*/ 8 w 8"/>
                <a:gd name="T15" fmla="*/ 5 h 245"/>
                <a:gd name="T16" fmla="*/ 3 w 8"/>
                <a:gd name="T1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4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3"/>
                    <a:pt x="1" y="245"/>
                    <a:pt x="3" y="245"/>
                  </a:cubicBezTo>
                  <a:cubicBezTo>
                    <a:pt x="3" y="245"/>
                    <a:pt x="3" y="245"/>
                    <a:pt x="3" y="245"/>
                  </a:cubicBezTo>
                  <a:cubicBezTo>
                    <a:pt x="6" y="245"/>
                    <a:pt x="8" y="242"/>
                    <a:pt x="8" y="24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auto">
            <a:xfrm>
              <a:off x="5926870" y="3008680"/>
              <a:ext cx="17463" cy="155575"/>
            </a:xfrm>
            <a:custGeom>
              <a:avLst/>
              <a:gdLst>
                <a:gd name="T0" fmla="*/ 5 w 9"/>
                <a:gd name="T1" fmla="*/ 80 h 80"/>
                <a:gd name="T2" fmla="*/ 6 w 9"/>
                <a:gd name="T3" fmla="*/ 80 h 80"/>
                <a:gd name="T4" fmla="*/ 9 w 9"/>
                <a:gd name="T5" fmla="*/ 76 h 80"/>
                <a:gd name="T6" fmla="*/ 9 w 9"/>
                <a:gd name="T7" fmla="*/ 4 h 80"/>
                <a:gd name="T8" fmla="*/ 6 w 9"/>
                <a:gd name="T9" fmla="*/ 0 h 80"/>
                <a:gd name="T10" fmla="*/ 5 w 9"/>
                <a:gd name="T11" fmla="*/ 0 h 80"/>
                <a:gd name="T12" fmla="*/ 0 w 9"/>
                <a:gd name="T13" fmla="*/ 6 h 80"/>
                <a:gd name="T14" fmla="*/ 0 w 9"/>
                <a:gd name="T15" fmla="*/ 75 h 80"/>
                <a:gd name="T16" fmla="*/ 5 w 9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0">
                  <a:moveTo>
                    <a:pt x="5" y="80"/>
                  </a:moveTo>
                  <a:cubicBezTo>
                    <a:pt x="6" y="80"/>
                    <a:pt x="6" y="80"/>
                    <a:pt x="6" y="80"/>
                  </a:cubicBezTo>
                  <a:cubicBezTo>
                    <a:pt x="8" y="80"/>
                    <a:pt x="9" y="78"/>
                    <a:pt x="9" y="7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auto">
            <a:xfrm>
              <a:off x="5926870" y="3308717"/>
              <a:ext cx="17463" cy="288925"/>
            </a:xfrm>
            <a:custGeom>
              <a:avLst/>
              <a:gdLst>
                <a:gd name="T0" fmla="*/ 5 w 9"/>
                <a:gd name="T1" fmla="*/ 149 h 149"/>
                <a:gd name="T2" fmla="*/ 6 w 9"/>
                <a:gd name="T3" fmla="*/ 149 h 149"/>
                <a:gd name="T4" fmla="*/ 9 w 9"/>
                <a:gd name="T5" fmla="*/ 145 h 149"/>
                <a:gd name="T6" fmla="*/ 9 w 9"/>
                <a:gd name="T7" fmla="*/ 4 h 149"/>
                <a:gd name="T8" fmla="*/ 6 w 9"/>
                <a:gd name="T9" fmla="*/ 0 h 149"/>
                <a:gd name="T10" fmla="*/ 5 w 9"/>
                <a:gd name="T11" fmla="*/ 0 h 149"/>
                <a:gd name="T12" fmla="*/ 0 w 9"/>
                <a:gd name="T13" fmla="*/ 6 h 149"/>
                <a:gd name="T14" fmla="*/ 0 w 9"/>
                <a:gd name="T15" fmla="*/ 143 h 149"/>
                <a:gd name="T16" fmla="*/ 5 w 9"/>
                <a:gd name="T17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49">
                  <a:moveTo>
                    <a:pt x="5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8" y="149"/>
                    <a:pt x="9" y="147"/>
                    <a:pt x="9" y="14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6"/>
                    <a:pt x="2" y="149"/>
                    <a:pt x="5" y="149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auto">
            <a:xfrm>
              <a:off x="5926870" y="3681780"/>
              <a:ext cx="17463" cy="293688"/>
            </a:xfrm>
            <a:custGeom>
              <a:avLst/>
              <a:gdLst>
                <a:gd name="T0" fmla="*/ 5 w 9"/>
                <a:gd name="T1" fmla="*/ 152 h 152"/>
                <a:gd name="T2" fmla="*/ 6 w 9"/>
                <a:gd name="T3" fmla="*/ 152 h 152"/>
                <a:gd name="T4" fmla="*/ 9 w 9"/>
                <a:gd name="T5" fmla="*/ 148 h 152"/>
                <a:gd name="T6" fmla="*/ 9 w 9"/>
                <a:gd name="T7" fmla="*/ 3 h 152"/>
                <a:gd name="T8" fmla="*/ 6 w 9"/>
                <a:gd name="T9" fmla="*/ 0 h 152"/>
                <a:gd name="T10" fmla="*/ 5 w 9"/>
                <a:gd name="T11" fmla="*/ 0 h 152"/>
                <a:gd name="T12" fmla="*/ 0 w 9"/>
                <a:gd name="T13" fmla="*/ 5 h 152"/>
                <a:gd name="T14" fmla="*/ 0 w 9"/>
                <a:gd name="T15" fmla="*/ 147 h 152"/>
                <a:gd name="T16" fmla="*/ 5 w 9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2">
                  <a:moveTo>
                    <a:pt x="5" y="152"/>
                  </a:moveTo>
                  <a:cubicBezTo>
                    <a:pt x="6" y="152"/>
                    <a:pt x="6" y="152"/>
                    <a:pt x="6" y="152"/>
                  </a:cubicBezTo>
                  <a:cubicBezTo>
                    <a:pt x="8" y="152"/>
                    <a:pt x="9" y="150"/>
                    <a:pt x="9" y="14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2" y="152"/>
                    <a:pt x="5" y="152"/>
                  </a:cubicBezTo>
                  <a:close/>
                </a:path>
              </a:pathLst>
            </a:cu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5937983" y="2452515"/>
              <a:ext cx="1997075" cy="4111625"/>
            </a:xfrm>
            <a:custGeom>
              <a:avLst/>
              <a:gdLst>
                <a:gd name="T0" fmla="*/ 885 w 1046"/>
                <a:gd name="T1" fmla="*/ 2118 h 2118"/>
                <a:gd name="T2" fmla="*/ 160 w 1046"/>
                <a:gd name="T3" fmla="*/ 2118 h 2118"/>
                <a:gd name="T4" fmla="*/ 0 w 1046"/>
                <a:gd name="T5" fmla="*/ 1957 h 2118"/>
                <a:gd name="T6" fmla="*/ 0 w 1046"/>
                <a:gd name="T7" fmla="*/ 161 h 2118"/>
                <a:gd name="T8" fmla="*/ 160 w 1046"/>
                <a:gd name="T9" fmla="*/ 0 h 2118"/>
                <a:gd name="T10" fmla="*/ 885 w 1046"/>
                <a:gd name="T11" fmla="*/ 0 h 2118"/>
                <a:gd name="T12" fmla="*/ 1046 w 1046"/>
                <a:gd name="T13" fmla="*/ 161 h 2118"/>
                <a:gd name="T14" fmla="*/ 1046 w 1046"/>
                <a:gd name="T15" fmla="*/ 1957 h 2118"/>
                <a:gd name="T16" fmla="*/ 885 w 1046"/>
                <a:gd name="T17" fmla="*/ 2118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6" h="2118">
                  <a:moveTo>
                    <a:pt x="885" y="2118"/>
                  </a:moveTo>
                  <a:cubicBezTo>
                    <a:pt x="160" y="2118"/>
                    <a:pt x="160" y="2118"/>
                    <a:pt x="160" y="2118"/>
                  </a:cubicBezTo>
                  <a:cubicBezTo>
                    <a:pt x="72" y="2118"/>
                    <a:pt x="0" y="2046"/>
                    <a:pt x="0" y="195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974" y="0"/>
                    <a:pt x="1046" y="72"/>
                    <a:pt x="1046" y="161"/>
                  </a:cubicBezTo>
                  <a:cubicBezTo>
                    <a:pt x="1046" y="1957"/>
                    <a:pt x="1046" y="1957"/>
                    <a:pt x="1046" y="1957"/>
                  </a:cubicBezTo>
                  <a:cubicBezTo>
                    <a:pt x="1046" y="2046"/>
                    <a:pt x="974" y="2118"/>
                    <a:pt x="885" y="211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020533" y="2545130"/>
              <a:ext cx="1831975" cy="3929063"/>
            </a:xfrm>
            <a:custGeom>
              <a:avLst/>
              <a:gdLst>
                <a:gd name="T0" fmla="*/ 0 w 960"/>
                <a:gd name="T1" fmla="*/ 1895 h 2024"/>
                <a:gd name="T2" fmla="*/ 0 w 960"/>
                <a:gd name="T3" fmla="*/ 129 h 2024"/>
                <a:gd name="T4" fmla="*/ 128 w 960"/>
                <a:gd name="T5" fmla="*/ 0 h 2024"/>
                <a:gd name="T6" fmla="*/ 831 w 960"/>
                <a:gd name="T7" fmla="*/ 0 h 2024"/>
                <a:gd name="T8" fmla="*/ 960 w 960"/>
                <a:gd name="T9" fmla="*/ 129 h 2024"/>
                <a:gd name="T10" fmla="*/ 960 w 960"/>
                <a:gd name="T11" fmla="*/ 1895 h 2024"/>
                <a:gd name="T12" fmla="*/ 831 w 960"/>
                <a:gd name="T13" fmla="*/ 2024 h 2024"/>
                <a:gd name="T14" fmla="*/ 128 w 960"/>
                <a:gd name="T15" fmla="*/ 2024 h 2024"/>
                <a:gd name="T16" fmla="*/ 0 w 960"/>
                <a:gd name="T17" fmla="*/ 1895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0" h="2024">
                  <a:moveTo>
                    <a:pt x="0" y="1895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0" y="58"/>
                    <a:pt x="57" y="0"/>
                    <a:pt x="128" y="0"/>
                  </a:cubicBezTo>
                  <a:cubicBezTo>
                    <a:pt x="831" y="0"/>
                    <a:pt x="831" y="0"/>
                    <a:pt x="831" y="0"/>
                  </a:cubicBezTo>
                  <a:cubicBezTo>
                    <a:pt x="902" y="0"/>
                    <a:pt x="960" y="58"/>
                    <a:pt x="960" y="129"/>
                  </a:cubicBezTo>
                  <a:cubicBezTo>
                    <a:pt x="960" y="1895"/>
                    <a:pt x="960" y="1895"/>
                    <a:pt x="960" y="1895"/>
                  </a:cubicBezTo>
                  <a:cubicBezTo>
                    <a:pt x="960" y="1966"/>
                    <a:pt x="902" y="2024"/>
                    <a:pt x="831" y="2024"/>
                  </a:cubicBezTo>
                  <a:cubicBezTo>
                    <a:pt x="128" y="2024"/>
                    <a:pt x="128" y="2024"/>
                    <a:pt x="128" y="2024"/>
                  </a:cubicBezTo>
                  <a:cubicBezTo>
                    <a:pt x="57" y="2024"/>
                    <a:pt x="0" y="1966"/>
                    <a:pt x="0" y="1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825395" y="2610217"/>
              <a:ext cx="244475" cy="26988"/>
            </a:xfrm>
            <a:custGeom>
              <a:avLst/>
              <a:gdLst>
                <a:gd name="T0" fmla="*/ 121 w 128"/>
                <a:gd name="T1" fmla="*/ 14 h 14"/>
                <a:gd name="T2" fmla="*/ 7 w 128"/>
                <a:gd name="T3" fmla="*/ 14 h 14"/>
                <a:gd name="T4" fmla="*/ 0 w 128"/>
                <a:gd name="T5" fmla="*/ 7 h 14"/>
                <a:gd name="T6" fmla="*/ 0 w 128"/>
                <a:gd name="T7" fmla="*/ 7 h 14"/>
                <a:gd name="T8" fmla="*/ 7 w 128"/>
                <a:gd name="T9" fmla="*/ 0 h 14"/>
                <a:gd name="T10" fmla="*/ 121 w 128"/>
                <a:gd name="T11" fmla="*/ 0 h 14"/>
                <a:gd name="T12" fmla="*/ 128 w 128"/>
                <a:gd name="T13" fmla="*/ 7 h 14"/>
                <a:gd name="T14" fmla="*/ 128 w 128"/>
                <a:gd name="T15" fmla="*/ 7 h 14"/>
                <a:gd name="T16" fmla="*/ 121 w 1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">
                  <a:moveTo>
                    <a:pt x="121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8" y="3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11"/>
                    <a:pt x="125" y="14"/>
                    <a:pt x="121" y="1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 userDrawn="1"/>
          </p:nvSpPr>
          <p:spPr bwMode="auto">
            <a:xfrm>
              <a:off x="7128608" y="2594342"/>
              <a:ext cx="55563" cy="57150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7406803" y="914085"/>
            <a:ext cx="1951427" cy="4284005"/>
          </a:xfrm>
          <a:custGeom>
            <a:avLst/>
            <a:gdLst>
              <a:gd name="connsiteX0" fmla="*/ 204240 w 1763713"/>
              <a:gd name="connsiteY0" fmla="*/ 0 h 3871913"/>
              <a:gd name="connsiteX1" fmla="*/ 353125 w 1763713"/>
              <a:gd name="connsiteY1" fmla="*/ 0 h 3871913"/>
              <a:gd name="connsiteX2" fmla="*/ 391300 w 1763713"/>
              <a:gd name="connsiteY2" fmla="*/ 38836 h 3871913"/>
              <a:gd name="connsiteX3" fmla="*/ 496283 w 1763713"/>
              <a:gd name="connsiteY3" fmla="*/ 143692 h 3871913"/>
              <a:gd name="connsiteX4" fmla="*/ 1267430 w 1763713"/>
              <a:gd name="connsiteY4" fmla="*/ 143692 h 3871913"/>
              <a:gd name="connsiteX5" fmla="*/ 1372413 w 1763713"/>
              <a:gd name="connsiteY5" fmla="*/ 38836 h 3871913"/>
              <a:gd name="connsiteX6" fmla="*/ 1410589 w 1763713"/>
              <a:gd name="connsiteY6" fmla="*/ 0 h 3871913"/>
              <a:gd name="connsiteX7" fmla="*/ 1559474 w 1763713"/>
              <a:gd name="connsiteY7" fmla="*/ 0 h 3871913"/>
              <a:gd name="connsiteX8" fmla="*/ 1763713 w 1763713"/>
              <a:gd name="connsiteY8" fmla="*/ 207771 h 3871913"/>
              <a:gd name="connsiteX9" fmla="*/ 1763713 w 1763713"/>
              <a:gd name="connsiteY9" fmla="*/ 3664142 h 3871913"/>
              <a:gd name="connsiteX10" fmla="*/ 1559474 w 1763713"/>
              <a:gd name="connsiteY10" fmla="*/ 3871913 h 3871913"/>
              <a:gd name="connsiteX11" fmla="*/ 204240 w 1763713"/>
              <a:gd name="connsiteY11" fmla="*/ 3871913 h 3871913"/>
              <a:gd name="connsiteX12" fmla="*/ 0 w 1763713"/>
              <a:gd name="connsiteY12" fmla="*/ 3664142 h 3871913"/>
              <a:gd name="connsiteX13" fmla="*/ 0 w 1763713"/>
              <a:gd name="connsiteY13" fmla="*/ 207771 h 3871913"/>
              <a:gd name="connsiteX14" fmla="*/ 204240 w 1763713"/>
              <a:gd name="connsiteY14" fmla="*/ 0 h 387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3713" h="3871913">
                <a:moveTo>
                  <a:pt x="204240" y="0"/>
                </a:moveTo>
                <a:cubicBezTo>
                  <a:pt x="204240" y="0"/>
                  <a:pt x="204240" y="0"/>
                  <a:pt x="353125" y="0"/>
                </a:cubicBezTo>
                <a:cubicBezTo>
                  <a:pt x="374121" y="0"/>
                  <a:pt x="391300" y="17476"/>
                  <a:pt x="391300" y="38836"/>
                </a:cubicBezTo>
                <a:cubicBezTo>
                  <a:pt x="391300" y="97089"/>
                  <a:pt x="437111" y="143692"/>
                  <a:pt x="496283" y="143692"/>
                </a:cubicBezTo>
                <a:cubicBezTo>
                  <a:pt x="496283" y="143692"/>
                  <a:pt x="496283" y="143692"/>
                  <a:pt x="1267430" y="143692"/>
                </a:cubicBezTo>
                <a:cubicBezTo>
                  <a:pt x="1324694" y="143692"/>
                  <a:pt x="1372413" y="97089"/>
                  <a:pt x="1372413" y="38836"/>
                </a:cubicBezTo>
                <a:cubicBezTo>
                  <a:pt x="1372413" y="17476"/>
                  <a:pt x="1389592" y="0"/>
                  <a:pt x="1410589" y="0"/>
                </a:cubicBezTo>
                <a:cubicBezTo>
                  <a:pt x="1410589" y="0"/>
                  <a:pt x="1410589" y="0"/>
                  <a:pt x="1559474" y="0"/>
                </a:cubicBezTo>
                <a:cubicBezTo>
                  <a:pt x="1672092" y="0"/>
                  <a:pt x="1763713" y="93206"/>
                  <a:pt x="1763713" y="207771"/>
                </a:cubicBezTo>
                <a:cubicBezTo>
                  <a:pt x="1763713" y="207771"/>
                  <a:pt x="1763713" y="207771"/>
                  <a:pt x="1763713" y="3664142"/>
                </a:cubicBezTo>
                <a:cubicBezTo>
                  <a:pt x="1763713" y="3778708"/>
                  <a:pt x="1672092" y="3871913"/>
                  <a:pt x="1559474" y="3871913"/>
                </a:cubicBezTo>
                <a:cubicBezTo>
                  <a:pt x="1559474" y="3871913"/>
                  <a:pt x="1559474" y="3871913"/>
                  <a:pt x="204240" y="3871913"/>
                </a:cubicBezTo>
                <a:cubicBezTo>
                  <a:pt x="91622" y="3871913"/>
                  <a:pt x="0" y="3778708"/>
                  <a:pt x="0" y="3664142"/>
                </a:cubicBezTo>
                <a:cubicBezTo>
                  <a:pt x="0" y="3664142"/>
                  <a:pt x="0" y="3664142"/>
                  <a:pt x="0" y="207771"/>
                </a:cubicBezTo>
                <a:cubicBezTo>
                  <a:pt x="0" y="93206"/>
                  <a:pt x="91622" y="0"/>
                  <a:pt x="20424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6096000" y="5352330"/>
            <a:ext cx="0" cy="150567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0668000" y="2282339"/>
            <a:ext cx="0" cy="150567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9417" y="4564912"/>
            <a:ext cx="1518833" cy="2293089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0" y="3787774"/>
            <a:ext cx="1518833" cy="3070226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618708" y="2276475"/>
            <a:ext cx="1518833" cy="4581526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149166" y="765175"/>
            <a:ext cx="1518833" cy="6092825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0668000" y="3789572"/>
            <a:ext cx="1518833" cy="3068428"/>
          </a:xfrm>
          <a:prstGeom prst="rect">
            <a:avLst/>
          </a:prstGeom>
          <a:solidFill>
            <a:schemeClr val="tx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7"/>
            <a:ext cx="4571999" cy="1023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19" y="2276475"/>
            <a:ext cx="5439161" cy="3913513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319435" y="2475855"/>
            <a:ext cx="4150092" cy="259942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BFD67DCA-C7FF-4AC1-9D4F-DBE65B7F393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4578266" cy="68580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CCB95A39-BBAB-4E70-AF25-23AA5576B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3382" y="752700"/>
            <a:ext cx="4578266" cy="3061702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75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1" y="1253007"/>
            <a:ext cx="4571999" cy="1023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0668000" y="765176"/>
            <a:ext cx="1524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630332" y="765175"/>
            <a:ext cx="3037668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06332" y="3808773"/>
            <a:ext cx="3050368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9156700" y="5330572"/>
            <a:ext cx="3030134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9534" y="5330572"/>
            <a:ext cx="3045632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2A28-1B61-40DA-B416-CBB6C819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4325238"/>
            <a:ext cx="4571999" cy="143662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CD570AB9-FB02-44FD-A8BD-C218C554B5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0"/>
            <a:ext cx="10667999" cy="411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6FA49-77CF-4BB0-B6DE-65BFC2C4EBB6}"/>
              </a:ext>
            </a:extLst>
          </p:cNvPr>
          <p:cNvSpPr/>
          <p:nvPr userDrawn="1"/>
        </p:nvSpPr>
        <p:spPr>
          <a:xfrm>
            <a:off x="0" y="0"/>
            <a:ext cx="1524000" cy="1527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18235717-5A31-440C-BD17-1442233629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24001" y="752700"/>
            <a:ext cx="1523999" cy="1523999"/>
          </a:xfrm>
          <a:prstGeom prst="ellipse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68DCE-9120-48F8-A838-C5CA59257EC8}"/>
              </a:ext>
            </a:extLst>
          </p:cNvPr>
          <p:cNvSpPr/>
          <p:nvPr userDrawn="1"/>
        </p:nvSpPr>
        <p:spPr>
          <a:xfrm>
            <a:off x="10668000" y="752701"/>
            <a:ext cx="1524000" cy="610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791364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150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620000" y="2275785"/>
            <a:ext cx="4572000" cy="458221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4C281-675E-49F7-B0BA-61BAE6D8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1E8F8B-8E7C-4638-B5EC-D9DB59541F8B}"/>
              </a:ext>
            </a:extLst>
          </p:cNvPr>
          <p:cNvSpPr/>
          <p:nvPr userDrawn="1"/>
        </p:nvSpPr>
        <p:spPr>
          <a:xfrm>
            <a:off x="10680700" y="752700"/>
            <a:ext cx="1511300" cy="1523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913016" y="1574779"/>
            <a:ext cx="6600488" cy="1325563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67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89B4-2208-4808-A778-30BFDD4E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36F002-AF97-4ADB-9AB6-F89D9BAF62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1" y="2743199"/>
            <a:ext cx="4572000" cy="41148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29">
            <a:extLst>
              <a:ext uri="{FF2B5EF4-FFF2-40B4-BE49-F238E27FC236}">
                <a16:creationId xmlns:a16="http://schemas.microsoft.com/office/drawing/2014/main" id="{D8AD12D2-A3E5-400A-9F11-A5CFE7AE7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2743199"/>
            <a:ext cx="4572000" cy="41148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717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A028E7-C1AE-42DC-B47A-B95F1768FCEC}"/>
              </a:ext>
            </a:extLst>
          </p:cNvPr>
          <p:cNvSpPr/>
          <p:nvPr userDrawn="1"/>
        </p:nvSpPr>
        <p:spPr>
          <a:xfrm>
            <a:off x="0" y="765176"/>
            <a:ext cx="1526329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9568ABAA-0ECF-4D22-B0CA-2B130AAE82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80428" y="2289176"/>
            <a:ext cx="3054099" cy="1524001"/>
          </a:xfrm>
          <a:custGeom>
            <a:avLst/>
            <a:gdLst>
              <a:gd name="connsiteX0" fmla="*/ 0 w 3275578"/>
              <a:gd name="connsiteY0" fmla="*/ 0 h 973137"/>
              <a:gd name="connsiteX1" fmla="*/ 3275578 w 3275578"/>
              <a:gd name="connsiteY1" fmla="*/ 0 h 973137"/>
              <a:gd name="connsiteX2" fmla="*/ 3275578 w 3275578"/>
              <a:gd name="connsiteY2" fmla="*/ 973137 h 973137"/>
              <a:gd name="connsiteX3" fmla="*/ 0 w 3275578"/>
              <a:gd name="connsiteY3" fmla="*/ 973137 h 9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578" h="973137">
                <a:moveTo>
                  <a:pt x="0" y="0"/>
                </a:moveTo>
                <a:lnTo>
                  <a:pt x="3275578" y="0"/>
                </a:lnTo>
                <a:lnTo>
                  <a:pt x="3275578" y="973137"/>
                </a:lnTo>
                <a:lnTo>
                  <a:pt x="0" y="97313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D8F62C6F-774F-4247-8DF2-04A5FBA371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23086" y="765177"/>
            <a:ext cx="3054099" cy="1524000"/>
          </a:xfrm>
          <a:custGeom>
            <a:avLst/>
            <a:gdLst>
              <a:gd name="connsiteX0" fmla="*/ 0 w 3275578"/>
              <a:gd name="connsiteY0" fmla="*/ 0 h 973137"/>
              <a:gd name="connsiteX1" fmla="*/ 3275578 w 3275578"/>
              <a:gd name="connsiteY1" fmla="*/ 0 h 973137"/>
              <a:gd name="connsiteX2" fmla="*/ 3275578 w 3275578"/>
              <a:gd name="connsiteY2" fmla="*/ 973137 h 973137"/>
              <a:gd name="connsiteX3" fmla="*/ 0 w 3275578"/>
              <a:gd name="connsiteY3" fmla="*/ 973137 h 9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578" h="973137">
                <a:moveTo>
                  <a:pt x="0" y="0"/>
                </a:moveTo>
                <a:lnTo>
                  <a:pt x="3275578" y="0"/>
                </a:lnTo>
                <a:lnTo>
                  <a:pt x="3275578" y="973137"/>
                </a:lnTo>
                <a:lnTo>
                  <a:pt x="0" y="97313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FAA06289-446D-4806-B267-C3937947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26329" y="2289176"/>
            <a:ext cx="3054099" cy="1524001"/>
          </a:xfrm>
          <a:custGeom>
            <a:avLst/>
            <a:gdLst>
              <a:gd name="connsiteX0" fmla="*/ 0 w 3275578"/>
              <a:gd name="connsiteY0" fmla="*/ 0 h 973137"/>
              <a:gd name="connsiteX1" fmla="*/ 3275578 w 3275578"/>
              <a:gd name="connsiteY1" fmla="*/ 0 h 973137"/>
              <a:gd name="connsiteX2" fmla="*/ 3275578 w 3275578"/>
              <a:gd name="connsiteY2" fmla="*/ 973137 h 973137"/>
              <a:gd name="connsiteX3" fmla="*/ 0 w 3275578"/>
              <a:gd name="connsiteY3" fmla="*/ 973137 h 9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578" h="973137">
                <a:moveTo>
                  <a:pt x="0" y="0"/>
                </a:moveTo>
                <a:lnTo>
                  <a:pt x="3275578" y="0"/>
                </a:lnTo>
                <a:lnTo>
                  <a:pt x="3275578" y="973137"/>
                </a:lnTo>
                <a:lnTo>
                  <a:pt x="0" y="97313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E7F7613F-928C-4BD2-91EC-7D2E3FE8828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34527" y="2286974"/>
            <a:ext cx="3047612" cy="1524000"/>
          </a:xfrm>
          <a:custGeom>
            <a:avLst/>
            <a:gdLst>
              <a:gd name="connsiteX0" fmla="*/ 0 w 3275578"/>
              <a:gd name="connsiteY0" fmla="*/ 0 h 973137"/>
              <a:gd name="connsiteX1" fmla="*/ 3275578 w 3275578"/>
              <a:gd name="connsiteY1" fmla="*/ 0 h 973137"/>
              <a:gd name="connsiteX2" fmla="*/ 3275578 w 3275578"/>
              <a:gd name="connsiteY2" fmla="*/ 973137 h 973137"/>
              <a:gd name="connsiteX3" fmla="*/ 0 w 3275578"/>
              <a:gd name="connsiteY3" fmla="*/ 973137 h 9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578" h="973137">
                <a:moveTo>
                  <a:pt x="0" y="0"/>
                </a:moveTo>
                <a:lnTo>
                  <a:pt x="3275578" y="0"/>
                </a:lnTo>
                <a:lnTo>
                  <a:pt x="3275578" y="973137"/>
                </a:lnTo>
                <a:lnTo>
                  <a:pt x="0" y="97313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grpSp>
        <p:nvGrpSpPr>
          <p:cNvPr id="30" name="Group 9">
            <a:extLst>
              <a:ext uri="{FF2B5EF4-FFF2-40B4-BE49-F238E27FC236}">
                <a16:creationId xmlns:a16="http://schemas.microsoft.com/office/drawing/2014/main" id="{B0C6B8D4-FC95-4F64-9694-7909443FAFA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77138" y="1381136"/>
            <a:ext cx="633786" cy="292080"/>
            <a:chOff x="3616" y="2056"/>
            <a:chExt cx="447" cy="206"/>
          </a:xfrm>
        </p:grpSpPr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8F76BEEC-FA38-4830-AE6D-74E7B00E2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2" y="2056"/>
              <a:ext cx="111" cy="206"/>
            </a:xfrm>
            <a:custGeom>
              <a:avLst/>
              <a:gdLst>
                <a:gd name="T0" fmla="*/ 14 w 111"/>
                <a:gd name="T1" fmla="*/ 206 h 206"/>
                <a:gd name="T2" fmla="*/ 0 w 111"/>
                <a:gd name="T3" fmla="*/ 192 h 206"/>
                <a:gd name="T4" fmla="*/ 84 w 111"/>
                <a:gd name="T5" fmla="*/ 103 h 206"/>
                <a:gd name="T6" fmla="*/ 0 w 111"/>
                <a:gd name="T7" fmla="*/ 13 h 206"/>
                <a:gd name="T8" fmla="*/ 14 w 111"/>
                <a:gd name="T9" fmla="*/ 0 h 206"/>
                <a:gd name="T10" fmla="*/ 98 w 111"/>
                <a:gd name="T11" fmla="*/ 88 h 206"/>
                <a:gd name="T12" fmla="*/ 98 w 111"/>
                <a:gd name="T13" fmla="*/ 88 h 206"/>
                <a:gd name="T14" fmla="*/ 111 w 111"/>
                <a:gd name="T15" fmla="*/ 103 h 206"/>
                <a:gd name="T16" fmla="*/ 98 w 111"/>
                <a:gd name="T17" fmla="*/ 117 h 206"/>
                <a:gd name="T18" fmla="*/ 98 w 111"/>
                <a:gd name="T19" fmla="*/ 117 h 206"/>
                <a:gd name="T20" fmla="*/ 14 w 111"/>
                <a:gd name="T2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206">
                  <a:moveTo>
                    <a:pt x="14" y="206"/>
                  </a:moveTo>
                  <a:lnTo>
                    <a:pt x="0" y="192"/>
                  </a:lnTo>
                  <a:lnTo>
                    <a:pt x="84" y="103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98" y="88"/>
                  </a:lnTo>
                  <a:lnTo>
                    <a:pt x="98" y="88"/>
                  </a:lnTo>
                  <a:lnTo>
                    <a:pt x="111" y="103"/>
                  </a:lnTo>
                  <a:lnTo>
                    <a:pt x="98" y="117"/>
                  </a:lnTo>
                  <a:lnTo>
                    <a:pt x="98" y="117"/>
                  </a:lnTo>
                  <a:lnTo>
                    <a:pt x="14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1">
              <a:extLst>
                <a:ext uri="{FF2B5EF4-FFF2-40B4-BE49-F238E27FC236}">
                  <a16:creationId xmlns:a16="http://schemas.microsoft.com/office/drawing/2014/main" id="{D682469E-622B-4E8A-956A-F8D52D3B7A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16" y="2151"/>
              <a:ext cx="430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D794AE9B-3E2E-4CA0-9372-F96FAB4F560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8040" y="765177"/>
            <a:ext cx="3054099" cy="1524000"/>
          </a:xfrm>
          <a:custGeom>
            <a:avLst/>
            <a:gdLst>
              <a:gd name="connsiteX0" fmla="*/ 0 w 3275578"/>
              <a:gd name="connsiteY0" fmla="*/ 0 h 973137"/>
              <a:gd name="connsiteX1" fmla="*/ 3275578 w 3275578"/>
              <a:gd name="connsiteY1" fmla="*/ 0 h 973137"/>
              <a:gd name="connsiteX2" fmla="*/ 3275578 w 3275578"/>
              <a:gd name="connsiteY2" fmla="*/ 973137 h 973137"/>
              <a:gd name="connsiteX3" fmla="*/ 0 w 3275578"/>
              <a:gd name="connsiteY3" fmla="*/ 973137 h 97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5578" h="973137">
                <a:moveTo>
                  <a:pt x="0" y="0"/>
                </a:moveTo>
                <a:lnTo>
                  <a:pt x="3275578" y="0"/>
                </a:lnTo>
                <a:lnTo>
                  <a:pt x="3275578" y="973137"/>
                </a:lnTo>
                <a:lnTo>
                  <a:pt x="0" y="973137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8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11" grpId="0" animBg="1"/>
      <p:bldP spid="11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765175"/>
            <a:ext cx="4572000" cy="152742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1" y="5334000"/>
            <a:ext cx="4571999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3" y="2276475"/>
            <a:ext cx="1522227" cy="45815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B740-90C4-4A97-843A-E3B6F9E63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53008"/>
            <a:ext cx="4571999" cy="7487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19B4EA-0289-4253-B23F-99F17520E512}"/>
              </a:ext>
            </a:extLst>
          </p:cNvPr>
          <p:cNvSpPr/>
          <p:nvPr userDrawn="1"/>
        </p:nvSpPr>
        <p:spPr>
          <a:xfrm>
            <a:off x="0" y="3807726"/>
            <a:ext cx="12192000" cy="305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1CBBA-07DC-48C2-BD0E-9C9D472E9C6F}"/>
              </a:ext>
            </a:extLst>
          </p:cNvPr>
          <p:cNvGrpSpPr/>
          <p:nvPr userDrawn="1"/>
        </p:nvGrpSpPr>
        <p:grpSpPr>
          <a:xfrm>
            <a:off x="1524847" y="3807726"/>
            <a:ext cx="9149082" cy="3050275"/>
            <a:chOff x="1524847" y="0"/>
            <a:chExt cx="9149082" cy="68580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F9E0B3-4E35-40C0-B29B-A0F1A11E8783}"/>
                </a:ext>
              </a:extLst>
            </p:cNvPr>
            <p:cNvCxnSpPr/>
            <p:nvPr userDrawn="1"/>
          </p:nvCxnSpPr>
          <p:spPr>
            <a:xfrm>
              <a:off x="1524847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72A2DF9-B99A-46CE-9953-D77C034F5E90}"/>
                </a:ext>
              </a:extLst>
            </p:cNvPr>
            <p:cNvCxnSpPr/>
            <p:nvPr userDrawn="1"/>
          </p:nvCxnSpPr>
          <p:spPr>
            <a:xfrm>
              <a:off x="3049694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1ABFDF8-FEA5-4944-AE44-E7408838E3DC}"/>
                </a:ext>
              </a:extLst>
            </p:cNvPr>
            <p:cNvCxnSpPr/>
            <p:nvPr userDrawn="1"/>
          </p:nvCxnSpPr>
          <p:spPr>
            <a:xfrm>
              <a:off x="4574541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6A3D09-D621-4A66-8BC4-F3944CB03B8E}"/>
                </a:ext>
              </a:extLst>
            </p:cNvPr>
            <p:cNvCxnSpPr/>
            <p:nvPr userDrawn="1"/>
          </p:nvCxnSpPr>
          <p:spPr>
            <a:xfrm>
              <a:off x="6099388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56EAD2-1177-4B4E-AB13-2F6CA024DC2A}"/>
                </a:ext>
              </a:extLst>
            </p:cNvPr>
            <p:cNvCxnSpPr/>
            <p:nvPr userDrawn="1"/>
          </p:nvCxnSpPr>
          <p:spPr>
            <a:xfrm>
              <a:off x="7624235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50AFEC-087E-4454-B012-4318A24BB781}"/>
                </a:ext>
              </a:extLst>
            </p:cNvPr>
            <p:cNvCxnSpPr/>
            <p:nvPr userDrawn="1"/>
          </p:nvCxnSpPr>
          <p:spPr>
            <a:xfrm>
              <a:off x="9149082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BB0934-92DE-44C6-BCFE-58390BC15DE3}"/>
                </a:ext>
              </a:extLst>
            </p:cNvPr>
            <p:cNvCxnSpPr/>
            <p:nvPr userDrawn="1"/>
          </p:nvCxnSpPr>
          <p:spPr>
            <a:xfrm>
              <a:off x="10673929" y="0"/>
              <a:ext cx="0" cy="6858001"/>
            </a:xfrm>
            <a:prstGeom prst="line">
              <a:avLst/>
            </a:prstGeom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23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3" y="765175"/>
            <a:ext cx="12190227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773" y="1"/>
            <a:ext cx="12190227" cy="68580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BBF4B-BEB5-4267-846B-684B0C9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84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1524000" y="2276475"/>
            <a:ext cx="9144000" cy="3900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209C1-2ECB-49BA-8B78-BADD3A612CA3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B016A3-76A8-49A7-ACFC-A0300DCAC3C6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8287C-59EF-4E95-A26D-2D075D7DF1AF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287BFD-F41A-4A12-993B-1AF857A9E38A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A1F0F-F354-4D81-87E2-043CA1600586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547D20-75F3-4C2D-9CEE-9961D5A0EB59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8882F7-70A9-4A12-917D-4936A5249137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BCD274-8E1B-4BC2-B885-21988564FD12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78" r:id="rId3"/>
    <p:sldLayoutId id="2147483649" r:id="rId4"/>
    <p:sldLayoutId id="2147483657" r:id="rId5"/>
    <p:sldLayoutId id="2147483673" r:id="rId6"/>
    <p:sldLayoutId id="2147483682" r:id="rId7"/>
    <p:sldLayoutId id="2147483674" r:id="rId8"/>
    <p:sldLayoutId id="2147483709" r:id="rId9"/>
    <p:sldLayoutId id="2147483663" r:id="rId10"/>
    <p:sldLayoutId id="2147483671" r:id="rId11"/>
    <p:sldLayoutId id="2147483672" r:id="rId12"/>
    <p:sldLayoutId id="2147483659" r:id="rId13"/>
    <p:sldLayoutId id="2147483650" r:id="rId14"/>
    <p:sldLayoutId id="2147483651" r:id="rId15"/>
    <p:sldLayoutId id="2147483664" r:id="rId16"/>
    <p:sldLayoutId id="2147483652" r:id="rId17"/>
    <p:sldLayoutId id="2147483653" r:id="rId18"/>
    <p:sldLayoutId id="2147483675" r:id="rId19"/>
    <p:sldLayoutId id="2147483676" r:id="rId20"/>
    <p:sldLayoutId id="2147483654" r:id="rId21"/>
    <p:sldLayoutId id="2147483655" r:id="rId22"/>
    <p:sldLayoutId id="2147483656" r:id="rId23"/>
    <p:sldLayoutId id="2147483665" r:id="rId24"/>
    <p:sldLayoutId id="2147483670" r:id="rId25"/>
    <p:sldLayoutId id="2147483658" r:id="rId26"/>
    <p:sldLayoutId id="2147483660" r:id="rId27"/>
    <p:sldLayoutId id="2147483661" r:id="rId28"/>
    <p:sldLayoutId id="2147483662" r:id="rId29"/>
    <p:sldLayoutId id="2147483668" r:id="rId30"/>
    <p:sldLayoutId id="2147483666" r:id="rId31"/>
    <p:sldLayoutId id="2147483700" r:id="rId32"/>
    <p:sldLayoutId id="2147483683" r:id="rId33"/>
    <p:sldLayoutId id="2147483667" r:id="rId34"/>
    <p:sldLayoutId id="2147483669" r:id="rId35"/>
    <p:sldLayoutId id="2147483680" r:id="rId36"/>
    <p:sldLayoutId id="2147483679" r:id="rId37"/>
    <p:sldLayoutId id="2147483687" r:id="rId38"/>
    <p:sldLayoutId id="2147483692" r:id="rId39"/>
    <p:sldLayoutId id="2147483696" r:id="rId40"/>
    <p:sldLayoutId id="2147483698" r:id="rId41"/>
    <p:sldLayoutId id="2147483699" r:id="rId42"/>
    <p:sldLayoutId id="2147483701" r:id="rId43"/>
    <p:sldLayoutId id="2147483714" r:id="rId44"/>
    <p:sldLayoutId id="2147483706" r:id="rId45"/>
    <p:sldLayoutId id="2147483707" r:id="rId46"/>
    <p:sldLayoutId id="2147483726" r:id="rId4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0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1434" userDrawn="1">
          <p15:clr>
            <a:srgbClr val="F26B43"/>
          </p15:clr>
        </p15:guide>
        <p15:guide id="5" pos="672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57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1524000" y="2276475"/>
            <a:ext cx="9144000" cy="3900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209C1-2ECB-49BA-8B78-BADD3A612CA3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B016A3-76A8-49A7-ACFC-A0300DCAC3C6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8287C-59EF-4E95-A26D-2D075D7DF1AF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287BFD-F41A-4A12-993B-1AF857A9E38A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3A1F0F-F354-4D81-87E2-043CA1600586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547D20-75F3-4C2D-9CEE-9961D5A0EB59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8882F7-70A9-4A12-917D-4936A5249137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BCD274-8E1B-4BC2-B885-21988564FD12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4742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1434">
          <p15:clr>
            <a:srgbClr val="F26B43"/>
          </p15:clr>
        </p15:guide>
        <p15:guide id="5" pos="6720">
          <p15:clr>
            <a:srgbClr val="F26B43"/>
          </p15:clr>
        </p15:guide>
        <p15:guide id="8" pos="3840">
          <p15:clr>
            <a:srgbClr val="F26B43"/>
          </p15:clr>
        </p15:guide>
        <p15:guide id="9" pos="5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2IGcjZEQm4" TargetMode="External"/><Relationship Id="rId2" Type="http://schemas.openxmlformats.org/officeDocument/2006/relationships/hyperlink" Target="https://youtu.be/3xber85khY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15812" y="1837994"/>
            <a:ext cx="5866991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600" dirty="0">
                <a:latin typeface="+mj-lt"/>
              </a:rPr>
              <a:t>2021 </a:t>
            </a:r>
            <a:r>
              <a:rPr lang="ko-KR" altLang="en-US" sz="6600" dirty="0">
                <a:latin typeface="+mj-lt"/>
              </a:rPr>
              <a:t>경동</a:t>
            </a:r>
            <a:r>
              <a:rPr lang="en-US" altLang="ko-KR" sz="6600" dirty="0">
                <a:latin typeface="+mj-lt"/>
              </a:rPr>
              <a:t>  </a:t>
            </a:r>
            <a:r>
              <a:rPr lang="ko-KR" altLang="en-US" sz="6600" dirty="0">
                <a:latin typeface="+mj-lt"/>
              </a:rPr>
              <a:t>합동 </a:t>
            </a:r>
            <a:endParaRPr lang="en-US" sz="6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8590" y="2988681"/>
            <a:ext cx="611545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6600" dirty="0">
                <a:solidFill>
                  <a:srgbClr val="FF0000"/>
                </a:solidFill>
                <a:latin typeface="+mj-lt"/>
              </a:rPr>
              <a:t>홍보영상 기획서</a:t>
            </a:r>
            <a:endParaRPr lang="en-US" sz="6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3524195"/>
            <a:ext cx="793212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3178" y="433473"/>
            <a:ext cx="2908662" cy="733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ko-KR" sz="800" dirty="0">
                <a:solidFill>
                  <a:schemeClr val="bg1">
                    <a:lumMod val="75000"/>
                  </a:schemeClr>
                </a:solidFill>
              </a:rPr>
              <a:t>일상을 이루는 모든 것은 우연이 아닙니다</a:t>
            </a:r>
            <a:r>
              <a:rPr lang="en-US" altLang="ko-KR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ko-KR" sz="800" dirty="0">
                <a:solidFill>
                  <a:schemeClr val="bg1">
                    <a:lumMod val="75000"/>
                  </a:schemeClr>
                </a:solidFill>
              </a:rPr>
              <a:t>눈에 띄지 않는 노력과 손길이 있기에 우리의 일상은 비로소 완성됩니다</a:t>
            </a:r>
            <a:r>
              <a:rPr lang="en-US" altLang="ko-KR" sz="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ko-KR" altLang="ko-KR" sz="800" dirty="0">
                <a:solidFill>
                  <a:schemeClr val="bg1">
                    <a:lumMod val="75000"/>
                  </a:schemeClr>
                </a:solidFill>
              </a:rPr>
              <a:t>힘든 일이지만</a:t>
            </a:r>
            <a:r>
              <a:rPr lang="en-US" altLang="ko-KR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ko-KR" altLang="ko-KR" sz="800" dirty="0">
                <a:solidFill>
                  <a:schemeClr val="bg1">
                    <a:lumMod val="75000"/>
                  </a:schemeClr>
                </a:solidFill>
              </a:rPr>
              <a:t>세상에 필요한 일이기에 우리는 도전했습니다</a:t>
            </a:r>
            <a:r>
              <a:rPr lang="en-US" altLang="ko-KR" sz="8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ko-KR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o-KR" altLang="en-US" sz="800" dirty="0">
                <a:solidFill>
                  <a:schemeClr val="bg1">
                    <a:lumMod val="75000"/>
                  </a:schemeClr>
                </a:solidFill>
              </a:rPr>
              <a:t>경동합동택배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1DCE3-3933-45FC-9CCA-9B18C64E0235}"/>
              </a:ext>
            </a:extLst>
          </p:cNvPr>
          <p:cNvSpPr txBox="1"/>
          <p:nvPr/>
        </p:nvSpPr>
        <p:spPr>
          <a:xfrm>
            <a:off x="7700078" y="4498841"/>
            <a:ext cx="3644633" cy="2187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2400" b="1" dirty="0">
                <a:solidFill>
                  <a:schemeClr val="tx1">
                    <a:alpha val="70000"/>
                  </a:schemeClr>
                </a:solidFill>
              </a:rPr>
              <a:t>영상홍보팀</a:t>
            </a:r>
            <a:r>
              <a:rPr lang="ko-KR" altLang="en-US" sz="1050" b="1" dirty="0">
                <a:solidFill>
                  <a:schemeClr val="tx1">
                    <a:alpha val="70000"/>
                  </a:schemeClr>
                </a:solidFill>
              </a:rPr>
              <a:t> </a:t>
            </a:r>
            <a:endParaRPr lang="en-US" altLang="ko-KR" sz="1050" b="1" dirty="0">
              <a:solidFill>
                <a:schemeClr val="tx1">
                  <a:alpha val="7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b="1" dirty="0" err="1">
                <a:solidFill>
                  <a:schemeClr val="tx1">
                    <a:alpha val="70000"/>
                  </a:schemeClr>
                </a:solidFill>
              </a:rPr>
              <a:t>심희경</a:t>
            </a:r>
            <a:r>
              <a:rPr lang="ko-KR" altLang="en-US" b="1" dirty="0">
                <a:solidFill>
                  <a:schemeClr val="tx1">
                    <a:alpha val="70000"/>
                  </a:schemeClr>
                </a:solidFill>
              </a:rPr>
              <a:t> 팀장</a:t>
            </a:r>
            <a:r>
              <a:rPr lang="en-US" altLang="ko-KR" b="1" dirty="0">
                <a:solidFill>
                  <a:schemeClr val="tx1">
                    <a:alpha val="70000"/>
                  </a:schemeClr>
                </a:solidFill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altLang="ko-KR" sz="1000" b="1" dirty="0">
                <a:solidFill>
                  <a:schemeClr val="tx1">
                    <a:alpha val="70000"/>
                  </a:schemeClr>
                </a:solidFill>
              </a:rPr>
              <a:t>Email. simheuikyoung@kdexp.com</a:t>
            </a:r>
          </a:p>
          <a:p>
            <a:pPr>
              <a:spcBef>
                <a:spcPts val="1200"/>
              </a:spcBef>
            </a:pPr>
            <a:r>
              <a:rPr lang="en-US" altLang="ko-KR" sz="1000" b="1" dirty="0">
                <a:solidFill>
                  <a:schemeClr val="tx1">
                    <a:alpha val="70000"/>
                  </a:schemeClr>
                </a:solidFill>
              </a:rPr>
              <a:t>M. 010-4763-2068</a:t>
            </a:r>
          </a:p>
          <a:p>
            <a:pPr>
              <a:spcBef>
                <a:spcPts val="1200"/>
              </a:spcBef>
            </a:pPr>
            <a:r>
              <a:rPr lang="en-US" altLang="ko-KR" sz="1000" b="1" dirty="0">
                <a:solidFill>
                  <a:schemeClr val="tx1">
                    <a:alpha val="70000"/>
                  </a:schemeClr>
                </a:solidFill>
              </a:rPr>
              <a:t>T.</a:t>
            </a:r>
            <a:r>
              <a:rPr lang="ko-KR" altLang="en-US" sz="1000" b="1" dirty="0">
                <a:solidFill>
                  <a:schemeClr val="tx1">
                    <a:alpha val="70000"/>
                  </a:schemeClr>
                </a:solidFill>
              </a:rPr>
              <a:t>  </a:t>
            </a:r>
            <a:r>
              <a:rPr lang="en-US" altLang="ko-KR" sz="1000" b="1" dirty="0">
                <a:solidFill>
                  <a:schemeClr val="tx1">
                    <a:alpha val="70000"/>
                  </a:schemeClr>
                </a:solidFill>
              </a:rPr>
              <a:t>031-910-1626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050" b="1" dirty="0">
                <a:solidFill>
                  <a:schemeClr val="tx1">
                    <a:alpha val="70000"/>
                  </a:schemeClr>
                </a:solidFill>
              </a:rPr>
              <a:t> </a:t>
            </a:r>
            <a:endParaRPr lang="en-US" altLang="ko-KR" sz="1050" b="1" dirty="0">
              <a:solidFill>
                <a:schemeClr val="tx1">
                  <a:alpha val="70000"/>
                </a:schemeClr>
              </a:solidFill>
            </a:endParaRP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341F5BDC-7D83-49BD-8087-9F0BB15C4BFA}"/>
              </a:ext>
            </a:extLst>
          </p:cNvPr>
          <p:cNvCxnSpPr>
            <a:cxnSpLocks/>
          </p:cNvCxnSpPr>
          <p:nvPr/>
        </p:nvCxnSpPr>
        <p:spPr>
          <a:xfrm>
            <a:off x="7611588" y="4709219"/>
            <a:ext cx="88490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래픽 4">
            <a:extLst>
              <a:ext uri="{FF2B5EF4-FFF2-40B4-BE49-F238E27FC236}">
                <a16:creationId xmlns:a16="http://schemas.microsoft.com/office/drawing/2014/main" id="{ABA576D2-1608-4132-8D81-1D9FDBC38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22146" y="299381"/>
            <a:ext cx="1286676" cy="41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5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C5935E-CB81-4C4A-A212-2980F2CFA09E}"/>
              </a:ext>
            </a:extLst>
          </p:cNvPr>
          <p:cNvSpPr txBox="1"/>
          <p:nvPr/>
        </p:nvSpPr>
        <p:spPr>
          <a:xfrm>
            <a:off x="805472" y="1134610"/>
            <a:ext cx="3333914" cy="46265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endParaRPr lang="en-US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i="1" dirty="0"/>
          </a:p>
          <a:p>
            <a:pPr latinLnBrk="1">
              <a:lnSpc>
                <a:spcPct val="200000"/>
              </a:lnSpc>
            </a:pPr>
            <a:r>
              <a:rPr lang="ko-KR" altLang="ko-KR" sz="1200" i="1" dirty="0"/>
              <a:t>채널 간판에서 건물 전경이 보이게 뒤로 빠지는 슬로우 샷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혹은 간판으로 가까워지는 샷 등 여러 영업소를 보여준다</a:t>
            </a:r>
            <a:r>
              <a:rPr lang="en-US" altLang="ko-KR" sz="1200" i="1" dirty="0"/>
              <a:t>. </a:t>
            </a:r>
            <a:r>
              <a:rPr lang="ko-KR" altLang="ko-KR" sz="1200" i="1" dirty="0"/>
              <a:t>영업소에서 물품 접수 받는 모습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지게차로 물량 하차하고 분류하는 모습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사무실에서 일하는 직원 뒷모습</a:t>
            </a:r>
            <a:r>
              <a:rPr lang="en-US" altLang="ko-KR" sz="1200" i="1" dirty="0"/>
              <a:t>(</a:t>
            </a:r>
            <a:r>
              <a:rPr lang="ko-KR" altLang="ko-KR" sz="1200" i="1" dirty="0"/>
              <a:t>키보드 두드리는 모습</a:t>
            </a:r>
            <a:r>
              <a:rPr lang="en-US" altLang="ko-KR" sz="1200" i="1" dirty="0"/>
              <a:t>, </a:t>
            </a:r>
            <a:r>
              <a:rPr lang="ko-KR" altLang="ko-KR" sz="1200" i="1" dirty="0" err="1"/>
              <a:t>수탁증</a:t>
            </a:r>
            <a:r>
              <a:rPr lang="ko-KR" altLang="ko-KR" sz="1200" i="1" dirty="0"/>
              <a:t> 뽑아서 건네는 모습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전화 받는 모습 등</a:t>
            </a:r>
            <a:r>
              <a:rPr lang="en-US" altLang="ko-KR" sz="1200" i="1" dirty="0"/>
              <a:t>) </a:t>
            </a:r>
            <a:r>
              <a:rPr lang="ko-KR" altLang="ko-KR" sz="1200" i="1" dirty="0"/>
              <a:t>오른쪽에 투명도 높인 지도 위로 수많은 점이 시간차를 두고 생긴다</a:t>
            </a:r>
            <a:r>
              <a:rPr lang="en-US" altLang="ko-KR" sz="1200" i="1" dirty="0"/>
              <a:t>. </a:t>
            </a:r>
            <a:r>
              <a:rPr lang="ko-KR" altLang="ko-KR" sz="1200" i="1" dirty="0"/>
              <a:t>점에서 선이 뻗어 나와 한 점으로 모인다</a:t>
            </a:r>
            <a:r>
              <a:rPr lang="en-US" altLang="ko-KR" sz="1200" i="1" dirty="0"/>
              <a:t>.</a:t>
            </a:r>
            <a:endParaRPr lang="ko-KR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AB5CC-C614-4144-AEBF-FA96ADCE55CF}"/>
              </a:ext>
            </a:extLst>
          </p:cNvPr>
          <p:cNvSpPr txBox="1"/>
          <p:nvPr/>
        </p:nvSpPr>
        <p:spPr>
          <a:xfrm>
            <a:off x="1551133" y="294997"/>
            <a:ext cx="6098796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1211(</a:t>
            </a:r>
            <a:r>
              <a:rPr lang="ko-KR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당신 근처의 영업소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6C2EC33-0796-43C5-A247-9C02B8F035BD}"/>
              </a:ext>
            </a:extLst>
          </p:cNvPr>
          <p:cNvSpPr txBox="1">
            <a:spLocks/>
          </p:cNvSpPr>
          <p:nvPr/>
        </p:nvSpPr>
        <p:spPr>
          <a:xfrm>
            <a:off x="615924" y="1227477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CAA1577-9ED5-4304-A512-31647C3273D1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78F4EE3-4F36-4CAC-BA75-CCC6DB060FD6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#4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Right Triangle 6">
              <a:extLst>
                <a:ext uri="{FF2B5EF4-FFF2-40B4-BE49-F238E27FC236}">
                  <a16:creationId xmlns:a16="http://schemas.microsoft.com/office/drawing/2014/main" id="{837E4AC9-E60C-43F6-A6FD-1E61DC7EE17A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D153B7-9A7A-4CBE-A129-434230622F16}"/>
              </a:ext>
            </a:extLst>
          </p:cNvPr>
          <p:cNvSpPr txBox="1"/>
          <p:nvPr/>
        </p:nvSpPr>
        <p:spPr>
          <a:xfrm>
            <a:off x="7851265" y="2009709"/>
            <a:ext cx="4019157" cy="1885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200000"/>
              </a:lnSpc>
              <a:spcAft>
                <a:spcPts val="800"/>
              </a:spcAft>
            </a:pPr>
            <a:r>
              <a:rPr lang="ko-KR" altLang="ko-KR" sz="1200" dirty="0"/>
              <a:t>수많은 곳에서 다양한 모습으로 우리 곁에 있지만</a:t>
            </a:r>
            <a:r>
              <a:rPr lang="en-US" altLang="ko-KR" sz="1200" dirty="0"/>
              <a:t>, </a:t>
            </a:r>
            <a:r>
              <a:rPr lang="ko-KR" altLang="ko-KR" sz="1200" dirty="0"/>
              <a:t>하나같이 최적의 배송 시스템으로 고객님의 택배를 책임지고 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고객 응대와 물품 접수</a:t>
            </a:r>
            <a:r>
              <a:rPr lang="en-US" altLang="ko-KR" sz="1200" dirty="0"/>
              <a:t>, </a:t>
            </a:r>
            <a:r>
              <a:rPr lang="ko-KR" altLang="ko-KR" sz="1200" dirty="0"/>
              <a:t>픽업</a:t>
            </a:r>
            <a:r>
              <a:rPr lang="en-US" altLang="ko-KR" sz="1200" dirty="0"/>
              <a:t>, </a:t>
            </a:r>
            <a:r>
              <a:rPr lang="ko-KR" altLang="ko-KR" sz="1200" dirty="0"/>
              <a:t>물량 상</a:t>
            </a:r>
            <a:r>
              <a:rPr lang="en-US" altLang="ko-KR" sz="1200" dirty="0">
                <a:sym typeface="Wingdings" panose="05000000000000000000" pitchFamily="2" charset="2"/>
              </a:rPr>
              <a:t></a:t>
            </a:r>
            <a:r>
              <a:rPr lang="ko-KR" altLang="ko-KR" sz="1200" dirty="0"/>
              <a:t>하차 작업까지 모든 작업이 전문적으로 이루어지는 경동택배 영업소에서 물류 혁신을 경험해보세요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C837457-C0D0-4C42-9E3A-6ED60D1B3EF6}"/>
              </a:ext>
            </a:extLst>
          </p:cNvPr>
          <p:cNvSpPr txBox="1">
            <a:spLocks/>
          </p:cNvSpPr>
          <p:nvPr/>
        </p:nvSpPr>
        <p:spPr>
          <a:xfrm>
            <a:off x="7929291" y="1194215"/>
            <a:ext cx="4571999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Audio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57FF8C4-EA43-483D-A456-1996570AAE4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3" y="1209371"/>
            <a:ext cx="2809875" cy="158051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2FD98F4-D915-40F6-894F-2C939D12AE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2" y="3061520"/>
            <a:ext cx="2809875" cy="14598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01F4FB0-844F-43D0-A4A6-8321B4B2931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81" y="4793019"/>
            <a:ext cx="2845435" cy="14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C5935E-CB81-4C4A-A212-2980F2CFA09E}"/>
              </a:ext>
            </a:extLst>
          </p:cNvPr>
          <p:cNvSpPr txBox="1"/>
          <p:nvPr/>
        </p:nvSpPr>
        <p:spPr>
          <a:xfrm>
            <a:off x="839827" y="941125"/>
            <a:ext cx="3333914" cy="49958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endParaRPr lang="en-US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i="1" dirty="0"/>
          </a:p>
          <a:p>
            <a:pPr latinLnBrk="1">
              <a:lnSpc>
                <a:spcPct val="200000"/>
              </a:lnSpc>
            </a:pPr>
            <a:r>
              <a:rPr lang="ko-KR" altLang="ko-KR" sz="1200" i="1" dirty="0"/>
              <a:t>영상 위로 자막 </a:t>
            </a:r>
            <a:r>
              <a:rPr lang="en-US" altLang="ko-KR" sz="1200" i="1" dirty="0"/>
              <a:t>Everything is not a coincidence </a:t>
            </a:r>
            <a:r>
              <a:rPr lang="ko-KR" altLang="ko-KR" sz="1200" i="1" dirty="0"/>
              <a:t>삽입</a:t>
            </a:r>
            <a:r>
              <a:rPr lang="en-US" altLang="ko-KR" sz="1200" i="1" dirty="0"/>
              <a:t>. </a:t>
            </a:r>
            <a:r>
              <a:rPr lang="ko-KR" altLang="ko-KR" sz="1200" i="1" dirty="0"/>
              <a:t>화성 터미널 준공 사진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고촌 터미널 준공 사진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군포 터미널 등 현재부터 과거까지의 사진을 시간 역순으로 나열하고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사이드에 연도가 등장한다</a:t>
            </a:r>
            <a:r>
              <a:rPr lang="en-US" altLang="ko-KR" sz="1200" i="1" dirty="0"/>
              <a:t>. (2020 </a:t>
            </a:r>
            <a:r>
              <a:rPr lang="ko-KR" altLang="ko-KR" sz="1200" i="1" dirty="0"/>
              <a:t>화성</a:t>
            </a:r>
            <a:r>
              <a:rPr lang="en-US" altLang="ko-KR" sz="1200" i="1" dirty="0"/>
              <a:t>MHT </a:t>
            </a:r>
            <a:r>
              <a:rPr lang="ko-KR" altLang="ko-KR" sz="1200" i="1" dirty="0"/>
              <a:t>준공</a:t>
            </a:r>
            <a:r>
              <a:rPr lang="en-US" altLang="ko-KR" sz="1200" i="1" dirty="0"/>
              <a:t>, 2017 </a:t>
            </a:r>
            <a:r>
              <a:rPr lang="ko-KR" altLang="ko-KR" sz="1200" i="1" dirty="0" err="1"/>
              <a:t>웹기반</a:t>
            </a:r>
            <a:r>
              <a:rPr lang="ko-KR" altLang="ko-KR" sz="1200" i="1" dirty="0"/>
              <a:t> 프로그램 실시</a:t>
            </a:r>
            <a:r>
              <a:rPr lang="en-US" altLang="ko-KR" sz="1200" i="1" dirty="0"/>
              <a:t>, 2015 </a:t>
            </a:r>
            <a:r>
              <a:rPr lang="ko-KR" altLang="ko-KR" sz="1200" i="1" dirty="0"/>
              <a:t>고촌 터미널 오픈</a:t>
            </a:r>
            <a:r>
              <a:rPr lang="en-US" altLang="ko-KR" sz="1200" i="1" dirty="0"/>
              <a:t>, 2014 </a:t>
            </a:r>
            <a:r>
              <a:rPr lang="ko-KR" altLang="ko-KR" sz="1200" i="1" dirty="0"/>
              <a:t>화물운송서비스 우수기업 </a:t>
            </a:r>
            <a:r>
              <a:rPr lang="en-US" altLang="ko-KR" sz="1200" i="1" dirty="0"/>
              <a:t>AAA</a:t>
            </a:r>
            <a:r>
              <a:rPr lang="ko-KR" altLang="ko-KR" sz="1200" i="1" dirty="0"/>
              <a:t>취득</a:t>
            </a:r>
            <a:r>
              <a:rPr lang="en-US" altLang="ko-KR" sz="1200" i="1" dirty="0"/>
              <a:t>, 2010 </a:t>
            </a:r>
            <a:r>
              <a:rPr lang="ko-KR" altLang="ko-KR" sz="1200" i="1" dirty="0"/>
              <a:t>대규모 노선 확장</a:t>
            </a:r>
            <a:r>
              <a:rPr lang="en-US" altLang="ko-KR" sz="1200" i="1" dirty="0"/>
              <a:t>, 2005 </a:t>
            </a:r>
            <a:r>
              <a:rPr lang="ko-KR" altLang="ko-KR" sz="1200" i="1" dirty="0"/>
              <a:t>대한민국 친환경기업대상 수상</a:t>
            </a:r>
            <a:r>
              <a:rPr lang="en-US" altLang="ko-KR" sz="1200" i="1" dirty="0"/>
              <a:t>, 1997 </a:t>
            </a:r>
            <a:r>
              <a:rPr lang="ko-KR" altLang="ko-KR" sz="1200" i="1" dirty="0"/>
              <a:t>전국 영업소 전산화 구축</a:t>
            </a:r>
            <a:r>
              <a:rPr lang="en-US" altLang="ko-KR" sz="1200" i="1" dirty="0"/>
              <a:t>, 1973 </a:t>
            </a:r>
            <a:r>
              <a:rPr lang="ko-KR" altLang="ko-KR" sz="1200" i="1" dirty="0"/>
              <a:t>노선화물 자동차 운송사업 면허 취득</a:t>
            </a:r>
            <a:r>
              <a:rPr lang="en-US" altLang="ko-KR" sz="1200" i="1" dirty="0"/>
              <a:t>, 1968 </a:t>
            </a:r>
            <a:r>
              <a:rPr lang="ko-KR" altLang="ko-KR" sz="1200" i="1" dirty="0"/>
              <a:t>신도 </a:t>
            </a:r>
            <a:r>
              <a:rPr lang="ko-KR" altLang="ko-KR" sz="1200" i="1" dirty="0" err="1"/>
              <a:t>운수사</a:t>
            </a:r>
            <a:r>
              <a:rPr lang="ko-KR" altLang="ko-KR" sz="1200" i="1" dirty="0"/>
              <a:t> 창립</a:t>
            </a:r>
            <a:r>
              <a:rPr lang="en-US" altLang="ko-KR" sz="1200" i="1" dirty="0"/>
              <a:t>)</a:t>
            </a:r>
            <a:endParaRPr lang="ko-KR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AB5CC-C614-4144-AEBF-FA96ADCE55CF}"/>
              </a:ext>
            </a:extLst>
          </p:cNvPr>
          <p:cNvSpPr txBox="1"/>
          <p:nvPr/>
        </p:nvSpPr>
        <p:spPr>
          <a:xfrm>
            <a:off x="1551133" y="294997"/>
            <a:ext cx="6098796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53(</a:t>
            </a:r>
            <a:r>
              <a:rPr lang="ko-KR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물류 만을 고집해온 시간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6C2EC33-0796-43C5-A247-9C02B8F035BD}"/>
              </a:ext>
            </a:extLst>
          </p:cNvPr>
          <p:cNvSpPr txBox="1">
            <a:spLocks/>
          </p:cNvSpPr>
          <p:nvPr/>
        </p:nvSpPr>
        <p:spPr>
          <a:xfrm>
            <a:off x="615924" y="1168754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CAA1577-9ED5-4304-A512-31647C3273D1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78F4EE3-4F36-4CAC-BA75-CCC6DB060FD6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#5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Right Triangle 6">
              <a:extLst>
                <a:ext uri="{FF2B5EF4-FFF2-40B4-BE49-F238E27FC236}">
                  <a16:creationId xmlns:a16="http://schemas.microsoft.com/office/drawing/2014/main" id="{837E4AC9-E60C-43F6-A6FD-1E61DC7EE17A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D153B7-9A7A-4CBE-A129-434230622F16}"/>
              </a:ext>
            </a:extLst>
          </p:cNvPr>
          <p:cNvSpPr txBox="1"/>
          <p:nvPr/>
        </p:nvSpPr>
        <p:spPr>
          <a:xfrm>
            <a:off x="7784153" y="1871543"/>
            <a:ext cx="4019157" cy="336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200000"/>
              </a:lnSpc>
              <a:spcAft>
                <a:spcPts val="800"/>
              </a:spcAft>
            </a:pPr>
            <a:r>
              <a:rPr lang="ko-KR" altLang="ko-KR" sz="1200" dirty="0"/>
              <a:t>일상을 이루는 모든 것은 우연이 아닙니다</a:t>
            </a:r>
            <a:r>
              <a:rPr lang="en-US" altLang="ko-KR" sz="1200" dirty="0"/>
              <a:t>. </a:t>
            </a:r>
            <a:r>
              <a:rPr lang="ko-KR" altLang="ko-KR" sz="1200" dirty="0"/>
              <a:t>눈에 띄지 않는 노력과 손길이 있기에 우리의 일상은 비로소 완성됩니다</a:t>
            </a:r>
            <a:r>
              <a:rPr lang="en-US" altLang="ko-KR" sz="1200" dirty="0"/>
              <a:t>. </a:t>
            </a:r>
            <a:r>
              <a:rPr lang="ko-KR" altLang="ko-KR" sz="1200" dirty="0"/>
              <a:t>힘든 일이지만</a:t>
            </a:r>
            <a:r>
              <a:rPr lang="en-US" altLang="ko-KR" sz="1200" dirty="0"/>
              <a:t>, </a:t>
            </a:r>
            <a:r>
              <a:rPr lang="ko-KR" altLang="ko-KR" sz="1200" dirty="0"/>
              <a:t>세상에 필요한 일이기에 우리는 도전했습니다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우리가 흘린 뜨거운 땀방울은 기업과 기업을</a:t>
            </a:r>
            <a:r>
              <a:rPr lang="en-US" altLang="ko-KR" sz="1200" dirty="0"/>
              <a:t>, </a:t>
            </a:r>
            <a:r>
              <a:rPr lang="ko-KR" altLang="ko-KR" sz="1200" dirty="0"/>
              <a:t>사람과 사람을 잇는 다리가 되었고</a:t>
            </a:r>
            <a:r>
              <a:rPr lang="en-US" altLang="ko-KR" sz="1200" dirty="0"/>
              <a:t>, </a:t>
            </a:r>
            <a:r>
              <a:rPr lang="ko-KR" altLang="ko-KR" sz="1200" dirty="0"/>
              <a:t>우리가 달려온 수많은 길은 미래를 여는 새로운 가능성을 만들었습니다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최고를 위한 끝없는 도전과 더 나은 미래를 향한 열망이 지금의 경동택배를 만들었습니다</a:t>
            </a:r>
            <a:r>
              <a:rPr lang="en-US" altLang="ko-KR" sz="1200" dirty="0"/>
              <a:t>. </a:t>
            </a:r>
            <a:r>
              <a:rPr lang="ko-KR" altLang="ko-KR" sz="1200" dirty="0" err="1"/>
              <a:t>같이의</a:t>
            </a:r>
            <a:r>
              <a:rPr lang="ko-KR" altLang="ko-KR" sz="1200" dirty="0"/>
              <a:t> 가치를 추구하며 비즈니스를 완성하는 기업으로 함께 하겠습니다</a:t>
            </a:r>
            <a:r>
              <a:rPr lang="en-US" altLang="ko-KR" sz="1200" dirty="0"/>
              <a:t>. </a:t>
            </a:r>
            <a:endParaRPr lang="ko-KR" altLang="ko-KR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C837457-C0D0-4C42-9E3A-6ED60D1B3EF6}"/>
              </a:ext>
            </a:extLst>
          </p:cNvPr>
          <p:cNvSpPr txBox="1">
            <a:spLocks/>
          </p:cNvSpPr>
          <p:nvPr/>
        </p:nvSpPr>
        <p:spPr>
          <a:xfrm>
            <a:off x="7929291" y="1135492"/>
            <a:ext cx="4571999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Audio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085C5C9-2729-4101-9754-E3CD7207B30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16" y="1125011"/>
            <a:ext cx="2819400" cy="174415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4A8099B-5BED-427A-9581-A03F3521E7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16" y="3038295"/>
            <a:ext cx="2819400" cy="158559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1AA659C-0CC8-48EC-AF1B-E58E9C2893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16" y="4832867"/>
            <a:ext cx="282765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524001" y="2213044"/>
            <a:ext cx="4571999" cy="10234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시간은 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</a:t>
            </a:r>
            <a:r>
              <a:rPr lang="en-US" altLang="ko-KR" sz="24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ave</a:t>
            </a:r>
            <a:r>
              <a:rPr lang="en-US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화물은 </a:t>
            </a:r>
            <a:r>
              <a:rPr lang="en-US" altLang="ko-KR" sz="24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Safe</a:t>
            </a:r>
            <a:br>
              <a:rPr lang="en-US" altLang="ko-KR" sz="24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1100" i="1" kern="100" dirty="0" err="1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sa</a:t>
            </a:r>
            <a:r>
              <a:rPr lang="ko-KR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그대로 있고</a:t>
            </a:r>
            <a:r>
              <a:rPr lang="en-US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100" i="1" kern="100" dirty="0" err="1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ve</a:t>
            </a:r>
            <a:r>
              <a:rPr lang="en-US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en-US" altLang="ko-KR" sz="1100" i="1" kern="100" dirty="0" err="1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fe</a:t>
            </a:r>
            <a:r>
              <a:rPr lang="ko-KR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 바뀐다</a:t>
            </a:r>
            <a:r>
              <a:rPr lang="en-US" altLang="ko-KR" sz="11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23999" y="2199775"/>
            <a:ext cx="793212" cy="276517"/>
            <a:chOff x="1524000" y="3808773"/>
            <a:chExt cx="793212" cy="276517"/>
          </a:xfrm>
        </p:grpSpPr>
        <p:sp>
          <p:nvSpPr>
            <p:cNvPr id="33" name="TextBox 32"/>
            <p:cNvSpPr txBox="1"/>
            <p:nvPr/>
          </p:nvSpPr>
          <p:spPr>
            <a:xfrm>
              <a:off x="1524000" y="3931402"/>
              <a:ext cx="18434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01.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24000" y="3808773"/>
              <a:ext cx="793212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1EFB352-BA7C-413F-99D0-D361DE4FCA99}"/>
              </a:ext>
            </a:extLst>
          </p:cNvPr>
          <p:cNvSpPr txBox="1"/>
          <p:nvPr/>
        </p:nvSpPr>
        <p:spPr>
          <a:xfrm>
            <a:off x="1413545" y="3838148"/>
            <a:ext cx="6098796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비즈니스 택배가 필요한 순간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당신 곁의 경동택배</a:t>
            </a: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A2B570FE-2929-4937-8BE3-CF1E8C74AACB}"/>
              </a:ext>
            </a:extLst>
          </p:cNvPr>
          <p:cNvGrpSpPr/>
          <p:nvPr/>
        </p:nvGrpSpPr>
        <p:grpSpPr>
          <a:xfrm>
            <a:off x="1523999" y="3439003"/>
            <a:ext cx="793212" cy="276517"/>
            <a:chOff x="1524000" y="3808773"/>
            <a:chExt cx="793212" cy="2765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D35D77-A241-4DB8-86A0-E75B00842C9F}"/>
                </a:ext>
              </a:extLst>
            </p:cNvPr>
            <p:cNvSpPr txBox="1"/>
            <p:nvPr/>
          </p:nvSpPr>
          <p:spPr>
            <a:xfrm>
              <a:off x="1524000" y="3931402"/>
              <a:ext cx="16350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02.</a:t>
              </a:r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E69116B9-9603-44EF-BB75-D005BD3123FE}"/>
                </a:ext>
              </a:extLst>
            </p:cNvPr>
            <p:cNvCxnSpPr/>
            <p:nvPr/>
          </p:nvCxnSpPr>
          <p:spPr>
            <a:xfrm>
              <a:off x="1524000" y="3808773"/>
              <a:ext cx="793212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EDAAE9A2-0DBF-47E7-A66E-1E785B0FC4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0" y="2322404"/>
            <a:ext cx="2976269" cy="1731662"/>
          </a:xfrm>
          <a:prstGeom prst="rect">
            <a:avLst/>
          </a:prstGeom>
        </p:spPr>
      </p:pic>
      <p:grpSp>
        <p:nvGrpSpPr>
          <p:cNvPr id="22" name="Group 4">
            <a:extLst>
              <a:ext uri="{FF2B5EF4-FFF2-40B4-BE49-F238E27FC236}">
                <a16:creationId xmlns:a16="http://schemas.microsoft.com/office/drawing/2014/main" id="{AEA59F80-C881-40EC-8642-D9B68957345A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60AECFDE-CD21-46AF-9BD7-F4D2E45F5E85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#6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Right Triangle 6">
              <a:extLst>
                <a:ext uri="{FF2B5EF4-FFF2-40B4-BE49-F238E27FC236}">
                  <a16:creationId xmlns:a16="http://schemas.microsoft.com/office/drawing/2014/main" id="{803D7C29-72E2-41AC-B1F1-1D148E108890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67B1A5A-B354-44B3-A00C-4B76A1A4830C}"/>
              </a:ext>
            </a:extLst>
          </p:cNvPr>
          <p:cNvSpPr txBox="1">
            <a:spLocks/>
          </p:cNvSpPr>
          <p:nvPr/>
        </p:nvSpPr>
        <p:spPr>
          <a:xfrm>
            <a:off x="-1121557" y="1457622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48658B-D254-409A-8916-B7688CFE7E9C}"/>
              </a:ext>
            </a:extLst>
          </p:cNvPr>
          <p:cNvSpPr txBox="1"/>
          <p:nvPr/>
        </p:nvSpPr>
        <p:spPr>
          <a:xfrm>
            <a:off x="1551133" y="294997"/>
            <a:ext cx="6098796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시간은 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SAVE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en-US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화물은 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SAFE</a:t>
            </a:r>
            <a:endParaRPr lang="ko-KR" altLang="ko-KR" sz="1800" kern="100" dirty="0">
              <a:solidFill>
                <a:srgbClr val="FF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1524000" y="2213044"/>
            <a:ext cx="6098795" cy="102346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altLang="ko-KR" sz="1800" u="sng" kern="100" dirty="0">
                <a:solidFill>
                  <a:srgbClr val="0563C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2"/>
              </a:rPr>
              <a:t>https://youtu.be/3xber85khYU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b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ko-KR" altLang="ko-KR" sz="1800" kern="100" dirty="0" err="1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가농바이오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- 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숫자를 내세워 서비스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품질에 대해 후술하는 영상</a:t>
            </a:r>
            <a:b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r>
              <a:rPr lang="en-US" altLang="ko-KR" sz="2400" dirty="0">
                <a:solidFill>
                  <a:schemeClr val="tx1">
                    <a:alpha val="3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02.</a:t>
            </a:r>
            <a: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/>
            </a:r>
            <a:br>
              <a:rPr lang="ko-KR" altLang="ko-KR" sz="24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</a:b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523999" y="2199775"/>
            <a:ext cx="793212" cy="276517"/>
            <a:chOff x="1524000" y="3808773"/>
            <a:chExt cx="793212" cy="276517"/>
          </a:xfrm>
        </p:grpSpPr>
        <p:sp>
          <p:nvSpPr>
            <p:cNvPr id="33" name="TextBox 32"/>
            <p:cNvSpPr txBox="1"/>
            <p:nvPr/>
          </p:nvSpPr>
          <p:spPr>
            <a:xfrm>
              <a:off x="1524000" y="3931402"/>
              <a:ext cx="6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000" dirty="0">
                <a:solidFill>
                  <a:schemeClr val="tx1">
                    <a:alpha val="3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524000" y="3808773"/>
              <a:ext cx="793212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1EFB352-BA7C-413F-99D0-D361DE4FCA99}"/>
              </a:ext>
            </a:extLst>
          </p:cNvPr>
          <p:cNvSpPr txBox="1"/>
          <p:nvPr/>
        </p:nvSpPr>
        <p:spPr>
          <a:xfrm>
            <a:off x="1450872" y="3570365"/>
            <a:ext cx="7118361" cy="73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  <a:hlinkClick r:id="rId3"/>
              </a:rPr>
              <a:t>https://www.youtube.com/watch?v=c2IGcjZEQm4</a:t>
            </a:r>
            <a:endParaRPr lang="en-US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현대자동차 </a:t>
            </a:r>
            <a:r>
              <a:rPr lang="en-US" altLang="ko-KR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– Next awaits </a:t>
            </a:r>
            <a:r>
              <a:rPr lang="ko-KR" altLang="en-US" sz="16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역사와 자긍심을 바탕으로 비전을 제시한 영상  </a:t>
            </a:r>
            <a:endParaRPr lang="ko-KR" altLang="ko-KR" sz="16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259809C-5DB2-468D-BEA5-822E716BABC6}"/>
              </a:ext>
            </a:extLst>
          </p:cNvPr>
          <p:cNvSpPr txBox="1">
            <a:spLocks/>
          </p:cNvSpPr>
          <p:nvPr/>
        </p:nvSpPr>
        <p:spPr>
          <a:xfrm>
            <a:off x="1524001" y="1253008"/>
            <a:ext cx="7632699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/>
              <a:t>영상자료</a:t>
            </a:r>
            <a:r>
              <a:rPr lang="ko-KR" altLang="en-US" dirty="0"/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2DCED8FA-FE57-4C17-80B4-DFF7BCE6DDCC}"/>
              </a:ext>
            </a:extLst>
          </p:cNvPr>
          <p:cNvGrpSpPr/>
          <p:nvPr/>
        </p:nvGrpSpPr>
        <p:grpSpPr>
          <a:xfrm>
            <a:off x="1523999" y="765175"/>
            <a:ext cx="526943" cy="294190"/>
            <a:chOff x="1523999" y="765175"/>
            <a:chExt cx="526943" cy="294190"/>
          </a:xfrm>
        </p:grpSpPr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3A73484A-90ED-4694-8C06-02CB2F4AD7B0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</a:p>
          </p:txBody>
        </p:sp>
        <p:sp>
          <p:nvSpPr>
            <p:cNvPr id="30" name="Right Triangle 9">
              <a:extLst>
                <a:ext uri="{FF2B5EF4-FFF2-40B4-BE49-F238E27FC236}">
                  <a16:creationId xmlns:a16="http://schemas.microsoft.com/office/drawing/2014/main" id="{2A95FAFB-2A17-4593-BAD9-6DEB660433EC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162B636-7205-4A8C-9725-12885D149A6C}"/>
              </a:ext>
            </a:extLst>
          </p:cNvPr>
          <p:cNvSpPr txBox="1"/>
          <p:nvPr/>
        </p:nvSpPr>
        <p:spPr>
          <a:xfrm>
            <a:off x="1448530" y="2291626"/>
            <a:ext cx="8686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200" dirty="0">
                <a:solidFill>
                  <a:schemeClr val="tx1">
                    <a:alpha val="3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  <a:r>
              <a:rPr lang="en-US" altLang="ko-KR" sz="1800" dirty="0">
                <a:solidFill>
                  <a:schemeClr val="tx1">
                    <a:alpha val="30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4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제작범위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886985" y="433611"/>
            <a:ext cx="416560" cy="416560"/>
            <a:chOff x="5108410" y="1700592"/>
            <a:chExt cx="416560" cy="416560"/>
          </a:xfrm>
        </p:grpSpPr>
        <p:sp>
          <p:nvSpPr>
            <p:cNvPr id="7" name="Oval 6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hape 3612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86985" y="1442442"/>
            <a:ext cx="416560" cy="416560"/>
            <a:chOff x="5108410" y="1700592"/>
            <a:chExt cx="416560" cy="416560"/>
          </a:xfrm>
        </p:grpSpPr>
        <p:sp>
          <p:nvSpPr>
            <p:cNvPr id="10" name="Oval 9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hape 3612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86985" y="2569766"/>
            <a:ext cx="416560" cy="416560"/>
            <a:chOff x="5108410" y="1700592"/>
            <a:chExt cx="416560" cy="416560"/>
          </a:xfrm>
        </p:grpSpPr>
        <p:sp>
          <p:nvSpPr>
            <p:cNvPr id="13" name="Oval 12"/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hape 3612"/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85764" y="383933"/>
            <a:ext cx="51296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1"/>
                </a:solidFill>
                <a:latin typeface="+mj-lt"/>
              </a:rPr>
              <a:t>제작분량</a:t>
            </a:r>
            <a:endParaRPr lang="en-US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5764" y="718593"/>
            <a:ext cx="34436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ko-KR" altLang="en-US" sz="1200" dirty="0">
                <a:latin typeface="+mj-lt"/>
                <a:ea typeface="Open Sans" charset="0"/>
                <a:cs typeface="Open Sans" charset="0"/>
              </a:rPr>
              <a:t>분량 </a:t>
            </a:r>
            <a:r>
              <a:rPr lang="en-US" altLang="ko-KR" sz="1200" dirty="0">
                <a:latin typeface="+mj-lt"/>
                <a:ea typeface="Open Sans" charset="0"/>
                <a:cs typeface="Open Sans" charset="0"/>
              </a:rPr>
              <a:t>5</a:t>
            </a:r>
            <a:r>
              <a:rPr lang="ko-KR" altLang="en-US" sz="1200" dirty="0">
                <a:latin typeface="+mj-lt"/>
                <a:ea typeface="Open Sans" charset="0"/>
                <a:cs typeface="Open Sans" charset="0"/>
              </a:rPr>
              <a:t>분 내외 </a:t>
            </a:r>
            <a:endParaRPr lang="en-US" sz="1200" dirty="0">
              <a:latin typeface="+mj-lt"/>
              <a:ea typeface="Open Sans" charset="0"/>
              <a:cs typeface="Open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5764" y="1415171"/>
            <a:ext cx="51296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2"/>
                </a:solidFill>
                <a:latin typeface="+mj-lt"/>
              </a:rPr>
              <a:t>제작양식</a:t>
            </a:r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5764" y="1749831"/>
            <a:ext cx="37494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/>
              <a:t>(1920*1080) </a:t>
            </a:r>
            <a:r>
              <a:rPr lang="ko-KR" altLang="ko-KR" sz="1200" dirty="0"/>
              <a:t>촬영 및 컴퓨터 그래픽 </a:t>
            </a:r>
            <a:endParaRPr lang="en-US" sz="1200" dirty="0">
              <a:solidFill>
                <a:schemeClr val="tx1">
                  <a:alpha val="60000"/>
                </a:schemeClr>
              </a:solidFill>
              <a:ea typeface="Open Sans" charset="0"/>
              <a:cs typeface="Open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5764" y="2523489"/>
            <a:ext cx="51296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제작사양</a:t>
            </a:r>
            <a:endParaRPr lang="en-US" sz="1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5764" y="2858149"/>
            <a:ext cx="34436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latinLnBrk="1"/>
            <a:r>
              <a:rPr lang="ko-KR" altLang="ko-KR" sz="1200" dirty="0"/>
              <a:t>기획</a:t>
            </a:r>
            <a:r>
              <a:rPr lang="en-US" altLang="ko-KR" sz="1200" dirty="0"/>
              <a:t>, </a:t>
            </a:r>
            <a:r>
              <a:rPr lang="ko-KR" altLang="ko-KR" sz="1200" dirty="0"/>
              <a:t>시나리오 작성 </a:t>
            </a:r>
            <a:r>
              <a:rPr lang="en-US" altLang="ko-KR" sz="1200" dirty="0"/>
              <a:t>, </a:t>
            </a:r>
            <a:r>
              <a:rPr lang="ko-KR" altLang="ko-KR" sz="1200" dirty="0"/>
              <a:t>촬영 </a:t>
            </a:r>
            <a:r>
              <a:rPr lang="en-US" altLang="ko-KR" sz="1200" dirty="0"/>
              <a:t>, </a:t>
            </a:r>
            <a:r>
              <a:rPr lang="ko-KR" altLang="ko-KR" sz="1200" dirty="0"/>
              <a:t>편집</a:t>
            </a:r>
            <a:r>
              <a:rPr lang="en-US" altLang="ko-KR" sz="1200" dirty="0"/>
              <a:t>, </a:t>
            </a:r>
            <a:r>
              <a:rPr lang="ko-KR" altLang="ko-KR" sz="1200" dirty="0"/>
              <a:t>성우</a:t>
            </a:r>
            <a:r>
              <a:rPr lang="en-US" altLang="ko-KR" sz="1200" dirty="0"/>
              <a:t>, BGM, CG </a:t>
            </a:r>
            <a:endParaRPr lang="ko-KR" altLang="ko-KR" sz="1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035883-6170-4D0E-9214-9474E3A90858}"/>
              </a:ext>
            </a:extLst>
          </p:cNvPr>
          <p:cNvGrpSpPr/>
          <p:nvPr/>
        </p:nvGrpSpPr>
        <p:grpSpPr>
          <a:xfrm>
            <a:off x="1523999" y="765175"/>
            <a:ext cx="526943" cy="294190"/>
            <a:chOff x="1523999" y="765175"/>
            <a:chExt cx="526943" cy="29419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304115D-70AE-4571-8375-B9844E965AC0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8DF1C296-62AC-446D-B7D5-4796A9AB08DA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AFD31C5B-2057-49A5-8337-3B8649BD7B22}"/>
              </a:ext>
            </a:extLst>
          </p:cNvPr>
          <p:cNvGrpSpPr/>
          <p:nvPr/>
        </p:nvGrpSpPr>
        <p:grpSpPr>
          <a:xfrm>
            <a:off x="5886985" y="3719058"/>
            <a:ext cx="416560" cy="416560"/>
            <a:chOff x="5108410" y="1700592"/>
            <a:chExt cx="416560" cy="416560"/>
          </a:xfrm>
        </p:grpSpPr>
        <p:sp>
          <p:nvSpPr>
            <p:cNvPr id="39" name="Oval 12">
              <a:extLst>
                <a:ext uri="{FF2B5EF4-FFF2-40B4-BE49-F238E27FC236}">
                  <a16:creationId xmlns:a16="http://schemas.microsoft.com/office/drawing/2014/main" id="{9910FE3A-8A93-4524-B1E9-0C13151F0FD7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rgbClr val="FF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Shape 3612">
              <a:extLst>
                <a:ext uri="{FF2B5EF4-FFF2-40B4-BE49-F238E27FC236}">
                  <a16:creationId xmlns:a16="http://schemas.microsoft.com/office/drawing/2014/main" id="{5FA0145D-A41A-4EBB-9F94-70385BA3128A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4B82316-004E-4A3B-98B2-BB24A48DA8B0}"/>
              </a:ext>
            </a:extLst>
          </p:cNvPr>
          <p:cNvSpPr txBox="1"/>
          <p:nvPr/>
        </p:nvSpPr>
        <p:spPr>
          <a:xfrm>
            <a:off x="6585764" y="3672781"/>
            <a:ext cx="827150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제작 </a:t>
            </a:r>
            <a:r>
              <a:rPr lang="ko-KR" altLang="en-US" sz="1000" dirty="0" err="1">
                <a:solidFill>
                  <a:schemeClr val="accent3"/>
                </a:solidFill>
                <a:latin typeface="+mj-lt"/>
              </a:rPr>
              <a:t>톤앤</a:t>
            </a:r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 매너</a:t>
            </a:r>
            <a:endParaRPr lang="en-US" sz="1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834250-3EA9-49A3-AA48-DE4EA0BE86FD}"/>
              </a:ext>
            </a:extLst>
          </p:cNvPr>
          <p:cNvSpPr txBox="1"/>
          <p:nvPr/>
        </p:nvSpPr>
        <p:spPr>
          <a:xfrm>
            <a:off x="6585764" y="4007441"/>
            <a:ext cx="344367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latinLnBrk="1"/>
            <a:r>
              <a:rPr lang="ko-KR" altLang="ko-KR" sz="1200" dirty="0"/>
              <a:t>감성적인 영상물로 차별화 최신 트렌드 기법을 활용한 영상으로 표현 하고자</a:t>
            </a:r>
            <a:r>
              <a:rPr lang="en-US" altLang="ko-KR" sz="1200" dirty="0"/>
              <a:t> </a:t>
            </a:r>
            <a:r>
              <a:rPr lang="ko-KR" altLang="ko-KR" sz="1200" dirty="0"/>
              <a:t>함</a:t>
            </a:r>
            <a:r>
              <a:rPr lang="en-US" altLang="ko-KR" sz="1200" dirty="0"/>
              <a:t>.  </a:t>
            </a:r>
            <a:endParaRPr lang="ko-KR" altLang="ko-KR" sz="1200" dirty="0"/>
          </a:p>
        </p:txBody>
      </p:sp>
      <p:grpSp>
        <p:nvGrpSpPr>
          <p:cNvPr id="48" name="Group 11">
            <a:extLst>
              <a:ext uri="{FF2B5EF4-FFF2-40B4-BE49-F238E27FC236}">
                <a16:creationId xmlns:a16="http://schemas.microsoft.com/office/drawing/2014/main" id="{A2266E1C-FABB-4FF4-930E-16CA2A01F74F}"/>
              </a:ext>
            </a:extLst>
          </p:cNvPr>
          <p:cNvGrpSpPr/>
          <p:nvPr/>
        </p:nvGrpSpPr>
        <p:grpSpPr>
          <a:xfrm>
            <a:off x="5886985" y="4893517"/>
            <a:ext cx="416560" cy="416560"/>
            <a:chOff x="5108410" y="1700592"/>
            <a:chExt cx="416560" cy="416560"/>
          </a:xfrm>
        </p:grpSpPr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5C7A64B7-6D6C-41D8-8001-ABC6A54CA561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rgbClr val="FF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hape 3612">
              <a:extLst>
                <a:ext uri="{FF2B5EF4-FFF2-40B4-BE49-F238E27FC236}">
                  <a16:creationId xmlns:a16="http://schemas.microsoft.com/office/drawing/2014/main" id="{1741AF11-65A3-4E61-B091-EF417E41E6C3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4D8AC5F-685D-4955-B21A-9448DD0863D9}"/>
              </a:ext>
            </a:extLst>
          </p:cNvPr>
          <p:cNvSpPr txBox="1"/>
          <p:nvPr/>
        </p:nvSpPr>
        <p:spPr>
          <a:xfrm>
            <a:off x="6585764" y="4847240"/>
            <a:ext cx="51296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제작구성</a:t>
            </a:r>
            <a:endParaRPr lang="en-US" sz="1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D667E1-1191-4CA3-AB55-D1BBAF889ECB}"/>
              </a:ext>
            </a:extLst>
          </p:cNvPr>
          <p:cNvSpPr txBox="1"/>
          <p:nvPr/>
        </p:nvSpPr>
        <p:spPr>
          <a:xfrm>
            <a:off x="6585764" y="5181900"/>
            <a:ext cx="344367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latinLnBrk="1"/>
            <a:r>
              <a:rPr lang="ko-KR" altLang="ko-KR" sz="1200" dirty="0"/>
              <a:t>나열식 구성으로 회사 홍보자료로 사용할 수 있도록 사용하려고 함</a:t>
            </a:r>
            <a:r>
              <a:rPr lang="en-US" altLang="ko-KR" sz="1200" dirty="0"/>
              <a:t>. </a:t>
            </a:r>
            <a:endParaRPr lang="ko-KR" altLang="ko-KR" sz="1200" dirty="0"/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48B6847E-44E9-4BB5-A25D-AA303F2BEE32}"/>
              </a:ext>
            </a:extLst>
          </p:cNvPr>
          <p:cNvGrpSpPr/>
          <p:nvPr/>
        </p:nvGrpSpPr>
        <p:grpSpPr>
          <a:xfrm>
            <a:off x="5886985" y="5964671"/>
            <a:ext cx="416560" cy="416560"/>
            <a:chOff x="5108410" y="1700592"/>
            <a:chExt cx="416560" cy="416560"/>
          </a:xfrm>
        </p:grpSpPr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CE74043F-27B9-4678-ACAA-67EC9D65719D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rgbClr val="FF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hape 3612">
              <a:extLst>
                <a:ext uri="{FF2B5EF4-FFF2-40B4-BE49-F238E27FC236}">
                  <a16:creationId xmlns:a16="http://schemas.microsoft.com/office/drawing/2014/main" id="{B252F4FD-81F9-438C-A384-9903FCEC1175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8A99B69-D2B6-43E7-84C7-52A6759F292F}"/>
              </a:ext>
            </a:extLst>
          </p:cNvPr>
          <p:cNvSpPr txBox="1"/>
          <p:nvPr/>
        </p:nvSpPr>
        <p:spPr>
          <a:xfrm>
            <a:off x="6585764" y="5918394"/>
            <a:ext cx="541815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제작 언어</a:t>
            </a:r>
            <a:endParaRPr lang="en-US" sz="10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014E5B-82A0-4816-A473-71E3022D6355}"/>
              </a:ext>
            </a:extLst>
          </p:cNvPr>
          <p:cNvSpPr txBox="1"/>
          <p:nvPr/>
        </p:nvSpPr>
        <p:spPr>
          <a:xfrm>
            <a:off x="6585764" y="6253054"/>
            <a:ext cx="344367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 latinLnBrk="1"/>
            <a:r>
              <a:rPr lang="ko-KR" altLang="en-US" sz="1200" dirty="0"/>
              <a:t> 자막</a:t>
            </a:r>
            <a:r>
              <a:rPr lang="en-US" altLang="ko-KR" sz="1200" dirty="0"/>
              <a:t> </a:t>
            </a:r>
            <a:r>
              <a:rPr lang="ko-KR" altLang="en-US" sz="1200" dirty="0"/>
              <a:t>더빙 </a:t>
            </a:r>
            <a:r>
              <a:rPr lang="en-US" altLang="ko-KR" sz="1200" dirty="0"/>
              <a:t>: </a:t>
            </a:r>
            <a:r>
              <a:rPr lang="ko-KR" altLang="en-US" sz="1200" dirty="0"/>
              <a:t>한국어 </a:t>
            </a:r>
            <a:r>
              <a:rPr lang="en-US" altLang="ko-KR" sz="1200" dirty="0"/>
              <a:t>,</a:t>
            </a:r>
            <a:r>
              <a:rPr lang="ko-KR" altLang="en-US" sz="1200" dirty="0"/>
              <a:t>영어 </a:t>
            </a:r>
            <a:r>
              <a:rPr lang="en-US" altLang="ko-KR" sz="1200" dirty="0"/>
              <a:t>, </a:t>
            </a:r>
            <a:r>
              <a:rPr lang="ko-KR" altLang="en-US" sz="1200" dirty="0"/>
              <a:t>중국어</a:t>
            </a:r>
            <a:r>
              <a:rPr lang="en-US" altLang="ko-KR" sz="1200" dirty="0"/>
              <a:t>, </a:t>
            </a:r>
            <a:r>
              <a:rPr lang="ko-KR" altLang="en-US" sz="1200" dirty="0"/>
              <a:t>일본어 </a:t>
            </a:r>
            <a:r>
              <a:rPr lang="en-US" altLang="ko-KR" sz="1200" dirty="0"/>
              <a:t> </a:t>
            </a:r>
            <a:endParaRPr lang="ko-KR" altLang="ko-KR" sz="1200" dirty="0"/>
          </a:p>
        </p:txBody>
      </p:sp>
    </p:spTree>
    <p:extLst>
      <p:ext uri="{BB962C8B-B14F-4D97-AF65-F5344CB8AC3E}">
        <p14:creationId xmlns:p14="http://schemas.microsoft.com/office/powerpoint/2010/main" val="7091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41" grpId="0"/>
      <p:bldP spid="42" grpId="0"/>
      <p:bldP spid="51" grpId="0"/>
      <p:bldP spid="52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활용계획</a:t>
            </a:r>
            <a:r>
              <a:rPr lang="ko-KR" altLang="en-US" dirty="0"/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3999" y="765175"/>
            <a:ext cx="526943" cy="294190"/>
            <a:chOff x="1523999" y="765175"/>
            <a:chExt cx="526943" cy="294190"/>
          </a:xfrm>
        </p:grpSpPr>
        <p:sp>
          <p:nvSpPr>
            <p:cNvPr id="9" name="Rectangle 8"/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</a:p>
          </p:txBody>
        </p:sp>
        <p:sp>
          <p:nvSpPr>
            <p:cNvPr id="10" name="Right Triangle 9"/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1" y="2276475"/>
            <a:ext cx="2496377" cy="49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sz="1000" dirty="0">
                <a:solidFill>
                  <a:schemeClr val="accent1"/>
                </a:solidFill>
                <a:latin typeface="+mj-lt"/>
              </a:rPr>
              <a:t>활용계획</a:t>
            </a:r>
            <a:r>
              <a:rPr lang="en-US" altLang="ko-KR" sz="1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ko-KR" altLang="en-US" dirty="0">
                <a:latin typeface="+mj-lt"/>
              </a:rPr>
              <a:t>고객홍보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0" y="3329829"/>
            <a:ext cx="1119578" cy="111957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84777" y="2276475"/>
            <a:ext cx="2496377" cy="492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sz="1000" dirty="0">
                <a:solidFill>
                  <a:schemeClr val="accent2"/>
                </a:solidFill>
                <a:latin typeface="+mj-lt"/>
              </a:rPr>
              <a:t>활용계획</a:t>
            </a:r>
            <a:r>
              <a:rPr lang="en-US" altLang="ko-KR" sz="1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ko-KR" altLang="en-US" dirty="0">
                <a:latin typeface="+mj-lt"/>
              </a:rPr>
              <a:t>각종 행사 시 활용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84776" y="3329829"/>
            <a:ext cx="1119578" cy="11195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6389" y="2276475"/>
            <a:ext cx="3041610" cy="492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o-KR" altLang="en-US" sz="1000" dirty="0">
                <a:solidFill>
                  <a:schemeClr val="accent3"/>
                </a:solidFill>
                <a:latin typeface="+mj-lt"/>
              </a:rPr>
              <a:t>활용계획</a:t>
            </a:r>
            <a:r>
              <a:rPr lang="en-US" altLang="ko-KR" sz="1000" dirty="0">
                <a:solidFill>
                  <a:schemeClr val="accent3"/>
                </a:solidFill>
                <a:latin typeface="+mj-lt"/>
              </a:rPr>
              <a:t>3</a:t>
            </a:r>
            <a:r>
              <a:rPr lang="en-US" sz="1200" dirty="0">
                <a:latin typeface="+mj-lt"/>
              </a:rPr>
              <a:t/>
            </a:r>
            <a:br>
              <a:rPr lang="en-US" sz="1200" dirty="0">
                <a:latin typeface="+mj-lt"/>
              </a:rPr>
            </a:br>
            <a:r>
              <a:rPr lang="ko-KR" altLang="en-US" dirty="0">
                <a:latin typeface="+mj-lt"/>
              </a:rPr>
              <a:t>유튜브 등 온라인 광고에 활용</a:t>
            </a:r>
            <a:endParaRPr lang="en-US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6388" y="3329829"/>
            <a:ext cx="1119578" cy="1119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광고 무료 아이콘">
            <a:extLst>
              <a:ext uri="{FF2B5EF4-FFF2-40B4-BE49-F238E27FC236}">
                <a16:creationId xmlns:a16="http://schemas.microsoft.com/office/drawing/2014/main" id="{791C1F87-DD6B-4115-8713-2F1F25DE3F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CD412E78-37D7-4EA4-965F-92AEC0DC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942351" y="3664707"/>
            <a:ext cx="404428" cy="449715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2D4FF490-11BB-45CE-8245-47B3F8507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08228" y="3688532"/>
            <a:ext cx="555897" cy="420312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37B6CEBF-CE20-49B3-A1C5-D63B5D028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56440" y="3633007"/>
            <a:ext cx="454698" cy="5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4" grpId="0"/>
      <p:bldP spid="15" grpId="0" animBg="1"/>
      <p:bldP spid="15" grpId="1" animBg="1"/>
      <p:bldP spid="17" grpId="0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5487" y="1302660"/>
            <a:ext cx="7099882" cy="3050545"/>
          </a:xfrm>
        </p:spPr>
        <p:txBody>
          <a:bodyPr>
            <a:normAutofit fontScale="90000"/>
          </a:bodyPr>
          <a:lstStyle/>
          <a:p>
            <a:r>
              <a:rPr lang="en-US" altLang="ko-KR" b="1" dirty="0"/>
              <a:t/>
            </a:r>
            <a:br>
              <a:rPr lang="en-US" altLang="ko-KR" b="1" dirty="0"/>
            </a:b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일정  </a:t>
            </a:r>
            <a:r>
              <a:rPr lang="en-US" altLang="ko-KR" sz="1800" dirty="0"/>
              <a:t>:  4</a:t>
            </a:r>
            <a:r>
              <a:rPr lang="ko-KR" altLang="en-US" sz="1800" dirty="0"/>
              <a:t>월중 제작 예정 </a:t>
            </a:r>
            <a:r>
              <a:rPr lang="en-US" altLang="ko-KR" sz="1800" dirty="0"/>
              <a:t>. </a:t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예산 </a:t>
            </a:r>
            <a:r>
              <a:rPr lang="en-US" altLang="ko-KR" sz="1800" dirty="0"/>
              <a:t>: </a:t>
            </a:r>
            <a:r>
              <a:rPr lang="ko-KR" altLang="en-US" sz="1800" dirty="0"/>
              <a:t>미정 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1,500</a:t>
            </a:r>
            <a:r>
              <a:rPr lang="en-US" altLang="ko-KR" sz="1800" dirty="0"/>
              <a:t>(</a:t>
            </a:r>
            <a:r>
              <a:rPr lang="ko-KR" altLang="en-US" sz="1800" dirty="0"/>
              <a:t>만원</a:t>
            </a:r>
            <a:r>
              <a:rPr lang="en-US" altLang="ko-KR" sz="1800" dirty="0"/>
              <a:t>) </a:t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영상 </a:t>
            </a:r>
            <a:r>
              <a:rPr lang="en-US" altLang="ko-KR" sz="1800" dirty="0"/>
              <a:t>1. </a:t>
            </a:r>
            <a:r>
              <a:rPr lang="ko-KR" altLang="en-US" sz="1800" dirty="0"/>
              <a:t>경동택배 공식홍보영상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1800" dirty="0"/>
              <a:t>영상</a:t>
            </a:r>
            <a:r>
              <a:rPr lang="en-US" altLang="ko-KR" sz="1800" dirty="0"/>
              <a:t>2. </a:t>
            </a:r>
            <a:r>
              <a:rPr lang="ko-KR" altLang="en-US" sz="1800" dirty="0"/>
              <a:t>모든 세대에게 어필 가능한  온라인용 경동택배 홍보 영상 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/>
            </a:r>
            <a:br>
              <a:rPr lang="en-US" altLang="ko-KR" sz="1000" dirty="0"/>
            </a:br>
            <a:endParaRPr lang="en-US" sz="1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11BC6F-7DB3-49F5-AA18-89D416366101}"/>
              </a:ext>
            </a:extLst>
          </p:cNvPr>
          <p:cNvGrpSpPr/>
          <p:nvPr/>
        </p:nvGrpSpPr>
        <p:grpSpPr>
          <a:xfrm>
            <a:off x="1524001" y="765175"/>
            <a:ext cx="615192" cy="294190"/>
            <a:chOff x="1524000" y="765175"/>
            <a:chExt cx="348391" cy="294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69FAC3-FBB3-4484-AA49-2703BBF3D106}"/>
                </a:ext>
              </a:extLst>
            </p:cNvPr>
            <p:cNvSpPr/>
            <p:nvPr/>
          </p:nvSpPr>
          <p:spPr>
            <a:xfrm>
              <a:off x="1524000" y="765175"/>
              <a:ext cx="348391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DF0B6C8D-3722-4275-8BC3-507827E6DF85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D9C786A2-842F-4F4D-9B80-059B4B693B54}"/>
              </a:ext>
            </a:extLst>
          </p:cNvPr>
          <p:cNvGrpSpPr/>
          <p:nvPr/>
        </p:nvGrpSpPr>
        <p:grpSpPr>
          <a:xfrm>
            <a:off x="1315721" y="1902986"/>
            <a:ext cx="416560" cy="416560"/>
            <a:chOff x="5108410" y="1700592"/>
            <a:chExt cx="416560" cy="416560"/>
          </a:xfrm>
        </p:grpSpPr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F7C828FA-CD0D-490F-A377-0E6EA49FE5CB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hape 3612">
              <a:extLst>
                <a:ext uri="{FF2B5EF4-FFF2-40B4-BE49-F238E27FC236}">
                  <a16:creationId xmlns:a16="http://schemas.microsoft.com/office/drawing/2014/main" id="{19D8E996-CDC2-4A0A-8D81-E8E9B7186C04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7003E1DF-B70C-44DD-9D60-96F27B228C5A}"/>
              </a:ext>
            </a:extLst>
          </p:cNvPr>
          <p:cNvGrpSpPr/>
          <p:nvPr/>
        </p:nvGrpSpPr>
        <p:grpSpPr>
          <a:xfrm>
            <a:off x="1315721" y="2911817"/>
            <a:ext cx="416560" cy="416560"/>
            <a:chOff x="5108410" y="1700592"/>
            <a:chExt cx="416560" cy="416560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C44254E4-8718-4325-84DB-C24D11B27E6B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hape 3612">
              <a:extLst>
                <a:ext uri="{FF2B5EF4-FFF2-40B4-BE49-F238E27FC236}">
                  <a16:creationId xmlns:a16="http://schemas.microsoft.com/office/drawing/2014/main" id="{54FCC2E5-4405-4D82-9EBB-0ACC512801A9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9F3EE582-38F1-4AD2-8EE5-FD0B9F0A433C}"/>
              </a:ext>
            </a:extLst>
          </p:cNvPr>
          <p:cNvGrpSpPr/>
          <p:nvPr/>
        </p:nvGrpSpPr>
        <p:grpSpPr>
          <a:xfrm>
            <a:off x="1315721" y="4039141"/>
            <a:ext cx="416560" cy="416560"/>
            <a:chOff x="5108410" y="1700592"/>
            <a:chExt cx="416560" cy="416560"/>
          </a:xfrm>
        </p:grpSpPr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A073F018-06C4-4453-ABD5-9CDAE7453D0C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hape 3612">
              <a:extLst>
                <a:ext uri="{FF2B5EF4-FFF2-40B4-BE49-F238E27FC236}">
                  <a16:creationId xmlns:a16="http://schemas.microsoft.com/office/drawing/2014/main" id="{47BBBB9E-BADB-4074-A403-D9E7F84BE275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681F5C31-8338-44FA-99F7-40A07332413F}"/>
              </a:ext>
            </a:extLst>
          </p:cNvPr>
          <p:cNvGrpSpPr/>
          <p:nvPr/>
        </p:nvGrpSpPr>
        <p:grpSpPr>
          <a:xfrm>
            <a:off x="1306864" y="4601957"/>
            <a:ext cx="416560" cy="416560"/>
            <a:chOff x="5108410" y="1700592"/>
            <a:chExt cx="416560" cy="416560"/>
          </a:xfrm>
        </p:grpSpPr>
        <p:sp>
          <p:nvSpPr>
            <p:cNvPr id="23" name="Oval 12">
              <a:extLst>
                <a:ext uri="{FF2B5EF4-FFF2-40B4-BE49-F238E27FC236}">
                  <a16:creationId xmlns:a16="http://schemas.microsoft.com/office/drawing/2014/main" id="{6F28F318-31D4-4BFA-BAA4-58D7A614B117}"/>
                </a:ext>
              </a:extLst>
            </p:cNvPr>
            <p:cNvSpPr/>
            <p:nvPr/>
          </p:nvSpPr>
          <p:spPr>
            <a:xfrm>
              <a:off x="5108410" y="1700592"/>
              <a:ext cx="416560" cy="416560"/>
            </a:xfrm>
            <a:prstGeom prst="ellipse">
              <a:avLst/>
            </a:prstGeom>
            <a:solidFill>
              <a:srgbClr val="FF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Shape 3612">
              <a:extLst>
                <a:ext uri="{FF2B5EF4-FFF2-40B4-BE49-F238E27FC236}">
                  <a16:creationId xmlns:a16="http://schemas.microsoft.com/office/drawing/2014/main" id="{F88EF03E-A7BD-4147-9D0C-D63B0E68D99C}"/>
                </a:ext>
              </a:extLst>
            </p:cNvPr>
            <p:cNvSpPr/>
            <p:nvPr/>
          </p:nvSpPr>
          <p:spPr>
            <a:xfrm>
              <a:off x="5213922" y="1846848"/>
              <a:ext cx="203466" cy="1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31AB862-A819-4EFD-88CC-40FCE99EAB86}"/>
              </a:ext>
            </a:extLst>
          </p:cNvPr>
          <p:cNvSpPr txBox="1"/>
          <p:nvPr/>
        </p:nvSpPr>
        <p:spPr>
          <a:xfrm>
            <a:off x="1421233" y="1247391"/>
            <a:ext cx="6098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일정 및 예산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46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제작내용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765175"/>
            <a:ext cx="548310" cy="294190"/>
            <a:chOff x="1524000" y="765175"/>
            <a:chExt cx="548310" cy="294190"/>
          </a:xfrm>
        </p:grpSpPr>
        <p:sp>
          <p:nvSpPr>
            <p:cNvPr id="6" name="Rectangle 5"/>
            <p:cNvSpPr/>
            <p:nvPr/>
          </p:nvSpPr>
          <p:spPr>
            <a:xfrm>
              <a:off x="1524000" y="765175"/>
              <a:ext cx="548310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</a:p>
          </p:txBody>
        </p:sp>
        <p:sp>
          <p:nvSpPr>
            <p:cNvPr id="7" name="Right Triangle 6"/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1" y="3063140"/>
            <a:ext cx="2496377" cy="99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200" dirty="0">
                <a:latin typeface="+mj-lt"/>
              </a:rPr>
              <a:t>경동택배 강점 </a:t>
            </a:r>
          </a:p>
          <a:p>
            <a:pPr>
              <a:spcBef>
                <a:spcPts val="1200"/>
              </a:spcBef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Whenever 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언제나 이용할 수 있고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,wherever 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어디서든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어디로든 보낼 수 있는데다 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whatever 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무엇이든 한계 없이 보낼 수 있는 택배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2276475"/>
            <a:ext cx="630721" cy="6307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68742" y="3063140"/>
            <a:ext cx="2496377" cy="11006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200" dirty="0">
                <a:latin typeface="+mj-lt"/>
              </a:rPr>
              <a:t>화성터미널 및 규모 소개 </a:t>
            </a:r>
            <a:endParaRPr lang="en-US" altLang="ko-KR" sz="1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국내최대 규모의 중량화물 단일 터미널인 </a:t>
            </a:r>
            <a:r>
              <a:rPr lang="ko-KR" altLang="en-US" sz="1000" dirty="0" err="1">
                <a:solidFill>
                  <a:schemeClr val="tx1">
                    <a:alpha val="70000"/>
                  </a:schemeClr>
                </a:solidFill>
              </a:rPr>
              <a:t>화성메가허브터미널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, 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전국을 잇는 허브터미널을  보유하여 전국 방방곡곡으로 고객의 물품을 보내주는 경동합동택배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4568741" y="2276475"/>
            <a:ext cx="630721" cy="630721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3261" y="3063140"/>
            <a:ext cx="2496377" cy="915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200" dirty="0">
                <a:latin typeface="+mj-lt"/>
              </a:rPr>
              <a:t>네트워크 소개 </a:t>
            </a:r>
            <a:endParaRPr lang="en-US" altLang="ko-KR" sz="12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전국의 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1230</a:t>
            </a:r>
            <a:r>
              <a:rPr lang="ko-KR" altLang="en-US" sz="1000" dirty="0">
                <a:solidFill>
                  <a:schemeClr val="tx1">
                    <a:alpha val="70000"/>
                  </a:schemeClr>
                </a:solidFill>
              </a:rPr>
              <a:t>개 영업소에서  최적의 배송시스템으로  택배를 책임지고 있는 경동택배의 영업소 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3260" y="2276475"/>
            <a:ext cx="630721" cy="630721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1" y="5209913"/>
            <a:ext cx="24963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ko-KR" altLang="en-US" sz="1200" dirty="0">
                <a:latin typeface="+mj-lt"/>
              </a:rPr>
              <a:t>경동합동 택배의 역사 </a:t>
            </a:r>
            <a:endParaRPr lang="en-US" altLang="ko-KR" sz="1200" dirty="0">
              <a:latin typeface="+mj-lt"/>
            </a:endParaRPr>
          </a:p>
          <a:p>
            <a:pPr lvl="0" latinLnBrk="1"/>
            <a:endParaRPr lang="en-US" altLang="ko-KR" sz="1200" dirty="0">
              <a:latin typeface="+mj-lt"/>
            </a:endParaRPr>
          </a:p>
          <a:p>
            <a:pPr lvl="0" latinLnBrk="1"/>
            <a:r>
              <a:rPr lang="ko-KR" altLang="ko-KR" sz="1000" dirty="0">
                <a:solidFill>
                  <a:schemeClr val="tx1">
                    <a:alpha val="70000"/>
                  </a:schemeClr>
                </a:solidFill>
              </a:rPr>
              <a:t>화성터미널을 바탕으로 현재에서부터 과거까지 경동의 역사와 규모 대한민국 물류 산업의 자긍심을 보여주고자 함</a:t>
            </a:r>
            <a:r>
              <a:rPr lang="en-US" altLang="ko-KR" sz="1000" dirty="0">
                <a:solidFill>
                  <a:schemeClr val="tx1">
                    <a:alpha val="70000"/>
                  </a:schemeClr>
                </a:solidFill>
              </a:rPr>
              <a:t>. </a:t>
            </a:r>
            <a:endParaRPr lang="ko-KR" altLang="ko-KR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4000" y="4423248"/>
            <a:ext cx="630721" cy="630721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59">
            <a:extLst>
              <a:ext uri="{FF2B5EF4-FFF2-40B4-BE49-F238E27FC236}">
                <a16:creationId xmlns:a16="http://schemas.microsoft.com/office/drawing/2014/main" id="{F268034B-2036-42FC-AEF5-4707A5FDBF3C}"/>
              </a:ext>
            </a:extLst>
          </p:cNvPr>
          <p:cNvSpPr>
            <a:spLocks noEditPoints="1"/>
          </p:cNvSpPr>
          <p:nvPr/>
        </p:nvSpPr>
        <p:spPr bwMode="auto">
          <a:xfrm>
            <a:off x="4768116" y="2470610"/>
            <a:ext cx="241749" cy="243858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48 h 160"/>
              <a:gd name="T12" fmla="*/ 12 w 160"/>
              <a:gd name="T13" fmla="*/ 80 h 160"/>
              <a:gd name="T14" fmla="*/ 80 w 160"/>
              <a:gd name="T15" fmla="*/ 12 h 160"/>
              <a:gd name="T16" fmla="*/ 148 w 160"/>
              <a:gd name="T17" fmla="*/ 80 h 160"/>
              <a:gd name="T18" fmla="*/ 80 w 160"/>
              <a:gd name="T19" fmla="*/ 148 h 160"/>
              <a:gd name="T20" fmla="*/ 108 w 160"/>
              <a:gd name="T21" fmla="*/ 55 h 160"/>
              <a:gd name="T22" fmla="*/ 68 w 160"/>
              <a:gd name="T23" fmla="*/ 96 h 160"/>
              <a:gd name="T24" fmla="*/ 52 w 160"/>
              <a:gd name="T25" fmla="*/ 80 h 160"/>
              <a:gd name="T26" fmla="*/ 43 w 160"/>
              <a:gd name="T27" fmla="*/ 88 h 160"/>
              <a:gd name="T28" fmla="*/ 68 w 160"/>
              <a:gd name="T29" fmla="*/ 113 h 160"/>
              <a:gd name="T30" fmla="*/ 117 w 160"/>
              <a:gd name="T31" fmla="*/ 64 h 160"/>
              <a:gd name="T32" fmla="*/ 108 w 160"/>
              <a:gd name="T33" fmla="*/ 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48"/>
                </a:moveTo>
                <a:cubicBezTo>
                  <a:pt x="43" y="148"/>
                  <a:pt x="12" y="117"/>
                  <a:pt x="12" y="80"/>
                </a:cubicBezTo>
                <a:cubicBezTo>
                  <a:pt x="12" y="43"/>
                  <a:pt x="43" y="12"/>
                  <a:pt x="80" y="12"/>
                </a:cubicBezTo>
                <a:cubicBezTo>
                  <a:pt x="117" y="12"/>
                  <a:pt x="148" y="43"/>
                  <a:pt x="148" y="80"/>
                </a:cubicBezTo>
                <a:cubicBezTo>
                  <a:pt x="148" y="117"/>
                  <a:pt x="117" y="148"/>
                  <a:pt x="80" y="148"/>
                </a:cubicBezTo>
                <a:close/>
                <a:moveTo>
                  <a:pt x="108" y="55"/>
                </a:moveTo>
                <a:cubicBezTo>
                  <a:pt x="68" y="96"/>
                  <a:pt x="68" y="96"/>
                  <a:pt x="68" y="96"/>
                </a:cubicBezTo>
                <a:cubicBezTo>
                  <a:pt x="52" y="80"/>
                  <a:pt x="52" y="80"/>
                  <a:pt x="52" y="80"/>
                </a:cubicBezTo>
                <a:cubicBezTo>
                  <a:pt x="43" y="88"/>
                  <a:pt x="43" y="88"/>
                  <a:pt x="43" y="88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117" y="64"/>
                  <a:pt x="117" y="64"/>
                  <a:pt x="117" y="64"/>
                </a:cubicBezTo>
                <a:lnTo>
                  <a:pt x="108" y="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0">
            <a:extLst>
              <a:ext uri="{FF2B5EF4-FFF2-40B4-BE49-F238E27FC236}">
                <a16:creationId xmlns:a16="http://schemas.microsoft.com/office/drawing/2014/main" id="{E0CFCBC0-7E1A-4EB6-BB4B-104438F6B763}"/>
              </a:ext>
            </a:extLst>
          </p:cNvPr>
          <p:cNvSpPr>
            <a:spLocks noEditPoints="1"/>
          </p:cNvSpPr>
          <p:nvPr/>
        </p:nvSpPr>
        <p:spPr bwMode="auto">
          <a:xfrm>
            <a:off x="1685868" y="2444820"/>
            <a:ext cx="297472" cy="243858"/>
          </a:xfrm>
          <a:custGeom>
            <a:avLst/>
            <a:gdLst>
              <a:gd name="T0" fmla="*/ 40 w 160"/>
              <a:gd name="T1" fmla="*/ 108 h 130"/>
              <a:gd name="T2" fmla="*/ 29 w 160"/>
              <a:gd name="T3" fmla="*/ 108 h 130"/>
              <a:gd name="T4" fmla="*/ 157 w 160"/>
              <a:gd name="T5" fmla="*/ 79 h 130"/>
              <a:gd name="T6" fmla="*/ 160 w 160"/>
              <a:gd name="T7" fmla="*/ 62 h 130"/>
              <a:gd name="T8" fmla="*/ 114 w 160"/>
              <a:gd name="T9" fmla="*/ 49 h 130"/>
              <a:gd name="T10" fmla="*/ 121 w 160"/>
              <a:gd name="T11" fmla="*/ 22 h 130"/>
              <a:gd name="T12" fmla="*/ 108 w 160"/>
              <a:gd name="T13" fmla="*/ 0 h 130"/>
              <a:gd name="T14" fmla="*/ 93 w 160"/>
              <a:gd name="T15" fmla="*/ 17 h 130"/>
              <a:gd name="T16" fmla="*/ 63 w 160"/>
              <a:gd name="T17" fmla="*/ 51 h 130"/>
              <a:gd name="T18" fmla="*/ 54 w 160"/>
              <a:gd name="T19" fmla="*/ 47 h 130"/>
              <a:gd name="T20" fmla="*/ 8 w 160"/>
              <a:gd name="T21" fmla="*/ 39 h 130"/>
              <a:gd name="T22" fmla="*/ 0 w 160"/>
              <a:gd name="T23" fmla="*/ 122 h 130"/>
              <a:gd name="T24" fmla="*/ 46 w 160"/>
              <a:gd name="T25" fmla="*/ 130 h 130"/>
              <a:gd name="T26" fmla="*/ 54 w 160"/>
              <a:gd name="T27" fmla="*/ 116 h 130"/>
              <a:gd name="T28" fmla="*/ 64 w 160"/>
              <a:gd name="T29" fmla="*/ 119 h 130"/>
              <a:gd name="T30" fmla="*/ 119 w 160"/>
              <a:gd name="T31" fmla="*/ 127 h 130"/>
              <a:gd name="T32" fmla="*/ 138 w 160"/>
              <a:gd name="T33" fmla="*/ 127 h 130"/>
              <a:gd name="T34" fmla="*/ 148 w 160"/>
              <a:gd name="T35" fmla="*/ 107 h 130"/>
              <a:gd name="T36" fmla="*/ 151 w 160"/>
              <a:gd name="T37" fmla="*/ 90 h 130"/>
              <a:gd name="T38" fmla="*/ 46 w 160"/>
              <a:gd name="T39" fmla="*/ 122 h 130"/>
              <a:gd name="T40" fmla="*/ 8 w 160"/>
              <a:gd name="T41" fmla="*/ 47 h 130"/>
              <a:gd name="T42" fmla="*/ 46 w 160"/>
              <a:gd name="T43" fmla="*/ 122 h 130"/>
              <a:gd name="T44" fmla="*/ 147 w 160"/>
              <a:gd name="T45" fmla="*/ 67 h 130"/>
              <a:gd name="T46" fmla="*/ 138 w 160"/>
              <a:gd name="T47" fmla="*/ 70 h 130"/>
              <a:gd name="T48" fmla="*/ 144 w 160"/>
              <a:gd name="T49" fmla="*/ 74 h 130"/>
              <a:gd name="T50" fmla="*/ 144 w 160"/>
              <a:gd name="T51" fmla="*/ 84 h 130"/>
              <a:gd name="T52" fmla="*/ 135 w 160"/>
              <a:gd name="T53" fmla="*/ 88 h 130"/>
              <a:gd name="T54" fmla="*/ 141 w 160"/>
              <a:gd name="T55" fmla="*/ 92 h 130"/>
              <a:gd name="T56" fmla="*/ 141 w 160"/>
              <a:gd name="T57" fmla="*/ 102 h 130"/>
              <a:gd name="T58" fmla="*/ 131 w 160"/>
              <a:gd name="T59" fmla="*/ 106 h 130"/>
              <a:gd name="T60" fmla="*/ 138 w 160"/>
              <a:gd name="T61" fmla="*/ 109 h 130"/>
              <a:gd name="T62" fmla="*/ 138 w 160"/>
              <a:gd name="T63" fmla="*/ 119 h 130"/>
              <a:gd name="T64" fmla="*/ 119 w 160"/>
              <a:gd name="T65" fmla="*/ 119 h 130"/>
              <a:gd name="T66" fmla="*/ 67 w 160"/>
              <a:gd name="T67" fmla="*/ 112 h 130"/>
              <a:gd name="T68" fmla="*/ 60 w 160"/>
              <a:gd name="T69" fmla="*/ 108 h 130"/>
              <a:gd name="T70" fmla="*/ 54 w 160"/>
              <a:gd name="T71" fmla="*/ 58 h 130"/>
              <a:gd name="T72" fmla="*/ 67 w 160"/>
              <a:gd name="T73" fmla="*/ 58 h 130"/>
              <a:gd name="T74" fmla="*/ 100 w 160"/>
              <a:gd name="T75" fmla="*/ 20 h 130"/>
              <a:gd name="T76" fmla="*/ 108 w 160"/>
              <a:gd name="T77" fmla="*/ 8 h 130"/>
              <a:gd name="T78" fmla="*/ 113 w 160"/>
              <a:gd name="T79" fmla="*/ 22 h 130"/>
              <a:gd name="T80" fmla="*/ 104 w 160"/>
              <a:gd name="T81" fmla="*/ 51 h 130"/>
              <a:gd name="T82" fmla="*/ 108 w 160"/>
              <a:gd name="T83" fmla="*/ 57 h 130"/>
              <a:gd name="T84" fmla="*/ 152 w 160"/>
              <a:gd name="T85" fmla="*/ 6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30">
                <a:moveTo>
                  <a:pt x="34" y="103"/>
                </a:moveTo>
                <a:cubicBezTo>
                  <a:pt x="37" y="103"/>
                  <a:pt x="40" y="105"/>
                  <a:pt x="40" y="108"/>
                </a:cubicBezTo>
                <a:cubicBezTo>
                  <a:pt x="40" y="111"/>
                  <a:pt x="37" y="114"/>
                  <a:pt x="34" y="114"/>
                </a:cubicBezTo>
                <a:cubicBezTo>
                  <a:pt x="31" y="114"/>
                  <a:pt x="29" y="111"/>
                  <a:pt x="29" y="108"/>
                </a:cubicBezTo>
                <a:cubicBezTo>
                  <a:pt x="29" y="105"/>
                  <a:pt x="31" y="103"/>
                  <a:pt x="34" y="103"/>
                </a:cubicBezTo>
                <a:close/>
                <a:moveTo>
                  <a:pt x="157" y="79"/>
                </a:moveTo>
                <a:cubicBezTo>
                  <a:pt x="157" y="77"/>
                  <a:pt x="156" y="74"/>
                  <a:pt x="155" y="72"/>
                </a:cubicBezTo>
                <a:cubicBezTo>
                  <a:pt x="158" y="70"/>
                  <a:pt x="160" y="66"/>
                  <a:pt x="160" y="62"/>
                </a:cubicBezTo>
                <a:cubicBezTo>
                  <a:pt x="160" y="55"/>
                  <a:pt x="154" y="49"/>
                  <a:pt x="147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9" y="37"/>
                  <a:pt x="121" y="30"/>
                  <a:pt x="121" y="22"/>
                </a:cubicBezTo>
                <a:cubicBezTo>
                  <a:pt x="121" y="22"/>
                  <a:pt x="121" y="13"/>
                  <a:pt x="121" y="13"/>
                </a:cubicBezTo>
                <a:cubicBezTo>
                  <a:pt x="121" y="6"/>
                  <a:pt x="115" y="0"/>
                  <a:pt x="108" y="0"/>
                </a:cubicBezTo>
                <a:cubicBezTo>
                  <a:pt x="102" y="0"/>
                  <a:pt x="98" y="3"/>
                  <a:pt x="96" y="8"/>
                </a:cubicBezTo>
                <a:cubicBezTo>
                  <a:pt x="96" y="8"/>
                  <a:pt x="93" y="17"/>
                  <a:pt x="93" y="17"/>
                </a:cubicBezTo>
                <a:cubicBezTo>
                  <a:pt x="90" y="25"/>
                  <a:pt x="85" y="32"/>
                  <a:pt x="79" y="38"/>
                </a:cubicBezTo>
                <a:cubicBezTo>
                  <a:pt x="63" y="51"/>
                  <a:pt x="63" y="51"/>
                  <a:pt x="63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2"/>
                  <a:pt x="51" y="39"/>
                  <a:pt x="46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3" y="39"/>
                  <a:pt x="0" y="42"/>
                  <a:pt x="0" y="47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3" y="130"/>
                  <a:pt x="8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1" y="130"/>
                  <a:pt x="54" y="127"/>
                  <a:pt x="54" y="12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75" y="124"/>
                  <a:pt x="88" y="127"/>
                  <a:pt x="101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45" y="127"/>
                  <a:pt x="150" y="121"/>
                  <a:pt x="150" y="114"/>
                </a:cubicBezTo>
                <a:cubicBezTo>
                  <a:pt x="150" y="112"/>
                  <a:pt x="149" y="109"/>
                  <a:pt x="148" y="107"/>
                </a:cubicBezTo>
                <a:cubicBezTo>
                  <a:pt x="151" y="105"/>
                  <a:pt x="154" y="101"/>
                  <a:pt x="154" y="97"/>
                </a:cubicBezTo>
                <a:cubicBezTo>
                  <a:pt x="154" y="94"/>
                  <a:pt x="153" y="92"/>
                  <a:pt x="151" y="90"/>
                </a:cubicBezTo>
                <a:cubicBezTo>
                  <a:pt x="155" y="87"/>
                  <a:pt x="157" y="84"/>
                  <a:pt x="157" y="79"/>
                </a:cubicBezTo>
                <a:close/>
                <a:moveTo>
                  <a:pt x="46" y="122"/>
                </a:moveTo>
                <a:cubicBezTo>
                  <a:pt x="8" y="122"/>
                  <a:pt x="8" y="122"/>
                  <a:pt x="8" y="122"/>
                </a:cubicBezTo>
                <a:cubicBezTo>
                  <a:pt x="8" y="47"/>
                  <a:pt x="8" y="47"/>
                  <a:pt x="8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6" y="122"/>
                  <a:pt x="46" y="122"/>
                </a:cubicBezTo>
                <a:close/>
                <a:moveTo>
                  <a:pt x="147" y="67"/>
                </a:moveTo>
                <a:cubicBezTo>
                  <a:pt x="142" y="67"/>
                  <a:pt x="142" y="67"/>
                  <a:pt x="142" y="67"/>
                </a:cubicBezTo>
                <a:cubicBezTo>
                  <a:pt x="140" y="67"/>
                  <a:pt x="138" y="68"/>
                  <a:pt x="138" y="70"/>
                </a:cubicBezTo>
                <a:cubicBezTo>
                  <a:pt x="138" y="73"/>
                  <a:pt x="140" y="74"/>
                  <a:pt x="142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7" y="74"/>
                  <a:pt x="149" y="77"/>
                  <a:pt x="149" y="79"/>
                </a:cubicBezTo>
                <a:cubicBezTo>
                  <a:pt x="149" y="82"/>
                  <a:pt x="147" y="84"/>
                  <a:pt x="144" y="84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6" y="84"/>
                  <a:pt x="135" y="86"/>
                  <a:pt x="135" y="88"/>
                </a:cubicBezTo>
                <a:cubicBezTo>
                  <a:pt x="135" y="90"/>
                  <a:pt x="136" y="92"/>
                  <a:pt x="139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4" y="92"/>
                  <a:pt x="146" y="94"/>
                  <a:pt x="146" y="97"/>
                </a:cubicBezTo>
                <a:cubicBezTo>
                  <a:pt x="146" y="100"/>
                  <a:pt x="144" y="102"/>
                  <a:pt x="141" y="10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33" y="102"/>
                  <a:pt x="131" y="103"/>
                  <a:pt x="131" y="106"/>
                </a:cubicBezTo>
                <a:cubicBezTo>
                  <a:pt x="131" y="108"/>
                  <a:pt x="133" y="109"/>
                  <a:pt x="135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0" y="109"/>
                  <a:pt x="142" y="112"/>
                  <a:pt x="142" y="114"/>
                </a:cubicBezTo>
                <a:cubicBezTo>
                  <a:pt x="142" y="117"/>
                  <a:pt x="140" y="119"/>
                  <a:pt x="138" y="119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89" y="119"/>
                  <a:pt x="78" y="117"/>
                  <a:pt x="67" y="112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1" y="109"/>
                  <a:pt x="60" y="108"/>
                  <a:pt x="60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58"/>
                  <a:pt x="54" y="58"/>
                  <a:pt x="5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7" y="58"/>
                </a:cubicBezTo>
                <a:cubicBezTo>
                  <a:pt x="83" y="44"/>
                  <a:pt x="83" y="44"/>
                  <a:pt x="83" y="44"/>
                </a:cubicBezTo>
                <a:cubicBezTo>
                  <a:pt x="91" y="37"/>
                  <a:pt x="97" y="29"/>
                  <a:pt x="100" y="20"/>
                </a:cubicBezTo>
                <a:cubicBezTo>
                  <a:pt x="100" y="20"/>
                  <a:pt x="103" y="11"/>
                  <a:pt x="103" y="11"/>
                </a:cubicBezTo>
                <a:cubicBezTo>
                  <a:pt x="104" y="9"/>
                  <a:pt x="106" y="8"/>
                  <a:pt x="108" y="8"/>
                </a:cubicBezTo>
                <a:cubicBezTo>
                  <a:pt x="111" y="8"/>
                  <a:pt x="113" y="10"/>
                  <a:pt x="113" y="13"/>
                </a:cubicBezTo>
                <a:cubicBezTo>
                  <a:pt x="113" y="13"/>
                  <a:pt x="113" y="22"/>
                  <a:pt x="113" y="22"/>
                </a:cubicBezTo>
                <a:cubicBezTo>
                  <a:pt x="113" y="29"/>
                  <a:pt x="112" y="35"/>
                  <a:pt x="109" y="4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2"/>
                  <a:pt x="104" y="53"/>
                  <a:pt x="104" y="54"/>
                </a:cubicBezTo>
                <a:cubicBezTo>
                  <a:pt x="104" y="54"/>
                  <a:pt x="105" y="57"/>
                  <a:pt x="108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50" y="57"/>
                  <a:pt x="152" y="59"/>
                  <a:pt x="152" y="62"/>
                </a:cubicBezTo>
                <a:cubicBezTo>
                  <a:pt x="152" y="64"/>
                  <a:pt x="150" y="67"/>
                  <a:pt x="14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73084DCD-7DE3-49F2-8EBB-E9641A657CB3}"/>
              </a:ext>
            </a:extLst>
          </p:cNvPr>
          <p:cNvSpPr>
            <a:spLocks noEditPoints="1"/>
          </p:cNvSpPr>
          <p:nvPr/>
        </p:nvSpPr>
        <p:spPr bwMode="auto">
          <a:xfrm>
            <a:off x="7823248" y="2505467"/>
            <a:ext cx="230743" cy="232756"/>
          </a:xfrm>
          <a:custGeom>
            <a:avLst/>
            <a:gdLst>
              <a:gd name="T0" fmla="*/ 54 w 160"/>
              <a:gd name="T1" fmla="*/ 22 h 160"/>
              <a:gd name="T2" fmla="*/ 22 w 160"/>
              <a:gd name="T3" fmla="*/ 54 h 160"/>
              <a:gd name="T4" fmla="*/ 25 w 160"/>
              <a:gd name="T5" fmla="*/ 57 h 160"/>
              <a:gd name="T6" fmla="*/ 28 w 160"/>
              <a:gd name="T7" fmla="*/ 54 h 160"/>
              <a:gd name="T8" fmla="*/ 54 w 160"/>
              <a:gd name="T9" fmla="*/ 28 h 160"/>
              <a:gd name="T10" fmla="*/ 57 w 160"/>
              <a:gd name="T11" fmla="*/ 25 h 160"/>
              <a:gd name="T12" fmla="*/ 54 w 160"/>
              <a:gd name="T13" fmla="*/ 22 h 160"/>
              <a:gd name="T14" fmla="*/ 110 w 160"/>
              <a:gd name="T15" fmla="*/ 91 h 160"/>
              <a:gd name="T16" fmla="*/ 106 w 160"/>
              <a:gd name="T17" fmla="*/ 91 h 160"/>
              <a:gd name="T18" fmla="*/ 101 w 160"/>
              <a:gd name="T19" fmla="*/ 97 h 160"/>
              <a:gd name="T20" fmla="*/ 94 w 160"/>
              <a:gd name="T21" fmla="*/ 90 h 160"/>
              <a:gd name="T22" fmla="*/ 108 w 160"/>
              <a:gd name="T23" fmla="*/ 54 h 160"/>
              <a:gd name="T24" fmla="*/ 54 w 160"/>
              <a:gd name="T25" fmla="*/ 0 h 160"/>
              <a:gd name="T26" fmla="*/ 0 w 160"/>
              <a:gd name="T27" fmla="*/ 54 h 160"/>
              <a:gd name="T28" fmla="*/ 54 w 160"/>
              <a:gd name="T29" fmla="*/ 108 h 160"/>
              <a:gd name="T30" fmla="*/ 90 w 160"/>
              <a:gd name="T31" fmla="*/ 94 h 160"/>
              <a:gd name="T32" fmla="*/ 97 w 160"/>
              <a:gd name="T33" fmla="*/ 101 h 160"/>
              <a:gd name="T34" fmla="*/ 91 w 160"/>
              <a:gd name="T35" fmla="*/ 106 h 160"/>
              <a:gd name="T36" fmla="*/ 91 w 160"/>
              <a:gd name="T37" fmla="*/ 108 h 160"/>
              <a:gd name="T38" fmla="*/ 91 w 160"/>
              <a:gd name="T39" fmla="*/ 110 h 160"/>
              <a:gd name="T40" fmla="*/ 138 w 160"/>
              <a:gd name="T41" fmla="*/ 157 h 160"/>
              <a:gd name="T42" fmla="*/ 145 w 160"/>
              <a:gd name="T43" fmla="*/ 160 h 160"/>
              <a:gd name="T44" fmla="*/ 152 w 160"/>
              <a:gd name="T45" fmla="*/ 157 h 160"/>
              <a:gd name="T46" fmla="*/ 157 w 160"/>
              <a:gd name="T47" fmla="*/ 152 h 160"/>
              <a:gd name="T48" fmla="*/ 160 w 160"/>
              <a:gd name="T49" fmla="*/ 145 h 160"/>
              <a:gd name="T50" fmla="*/ 157 w 160"/>
              <a:gd name="T51" fmla="*/ 138 h 160"/>
              <a:gd name="T52" fmla="*/ 110 w 160"/>
              <a:gd name="T53" fmla="*/ 91 h 160"/>
              <a:gd name="T54" fmla="*/ 6 w 160"/>
              <a:gd name="T55" fmla="*/ 54 h 160"/>
              <a:gd name="T56" fmla="*/ 54 w 160"/>
              <a:gd name="T57" fmla="*/ 6 h 160"/>
              <a:gd name="T58" fmla="*/ 102 w 160"/>
              <a:gd name="T59" fmla="*/ 54 h 160"/>
              <a:gd name="T60" fmla="*/ 54 w 160"/>
              <a:gd name="T61" fmla="*/ 102 h 160"/>
              <a:gd name="T62" fmla="*/ 6 w 160"/>
              <a:gd name="T63" fmla="*/ 54 h 160"/>
              <a:gd name="T64" fmla="*/ 153 w 160"/>
              <a:gd name="T65" fmla="*/ 148 h 160"/>
              <a:gd name="T66" fmla="*/ 148 w 160"/>
              <a:gd name="T67" fmla="*/ 153 h 160"/>
              <a:gd name="T68" fmla="*/ 145 w 160"/>
              <a:gd name="T69" fmla="*/ 154 h 160"/>
              <a:gd name="T70" fmla="*/ 142 w 160"/>
              <a:gd name="T71" fmla="*/ 153 h 160"/>
              <a:gd name="T72" fmla="*/ 98 w 160"/>
              <a:gd name="T73" fmla="*/ 108 h 160"/>
              <a:gd name="T74" fmla="*/ 108 w 160"/>
              <a:gd name="T75" fmla="*/ 98 h 160"/>
              <a:gd name="T76" fmla="*/ 153 w 160"/>
              <a:gd name="T77" fmla="*/ 142 h 160"/>
              <a:gd name="T78" fmla="*/ 154 w 160"/>
              <a:gd name="T79" fmla="*/ 145 h 160"/>
              <a:gd name="T80" fmla="*/ 153 w 160"/>
              <a:gd name="T81" fmla="*/ 1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60">
                <a:moveTo>
                  <a:pt x="54" y="22"/>
                </a:moveTo>
                <a:cubicBezTo>
                  <a:pt x="36" y="22"/>
                  <a:pt x="22" y="36"/>
                  <a:pt x="22" y="54"/>
                </a:cubicBezTo>
                <a:cubicBezTo>
                  <a:pt x="22" y="56"/>
                  <a:pt x="23" y="57"/>
                  <a:pt x="25" y="57"/>
                </a:cubicBezTo>
                <a:cubicBezTo>
                  <a:pt x="27" y="57"/>
                  <a:pt x="28" y="56"/>
                  <a:pt x="28" y="54"/>
                </a:cubicBezTo>
                <a:cubicBezTo>
                  <a:pt x="28" y="40"/>
                  <a:pt x="40" y="28"/>
                  <a:pt x="54" y="28"/>
                </a:cubicBezTo>
                <a:cubicBezTo>
                  <a:pt x="55" y="28"/>
                  <a:pt x="57" y="27"/>
                  <a:pt x="57" y="25"/>
                </a:cubicBezTo>
                <a:cubicBezTo>
                  <a:pt x="57" y="23"/>
                  <a:pt x="55" y="22"/>
                  <a:pt x="54" y="22"/>
                </a:cubicBezTo>
                <a:close/>
                <a:moveTo>
                  <a:pt x="110" y="91"/>
                </a:moveTo>
                <a:cubicBezTo>
                  <a:pt x="109" y="90"/>
                  <a:pt x="107" y="90"/>
                  <a:pt x="106" y="91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94" y="90"/>
                  <a:pt x="94" y="90"/>
                  <a:pt x="94" y="90"/>
                </a:cubicBezTo>
                <a:cubicBezTo>
                  <a:pt x="103" y="80"/>
                  <a:pt x="108" y="68"/>
                  <a:pt x="108" y="54"/>
                </a:cubicBezTo>
                <a:cubicBezTo>
                  <a:pt x="108" y="24"/>
                  <a:pt x="8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8"/>
                  <a:pt x="54" y="108"/>
                </a:cubicBezTo>
                <a:cubicBezTo>
                  <a:pt x="68" y="108"/>
                  <a:pt x="80" y="102"/>
                  <a:pt x="90" y="94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1" y="107"/>
                  <a:pt x="91" y="107"/>
                  <a:pt x="91" y="108"/>
                </a:cubicBezTo>
                <a:cubicBezTo>
                  <a:pt x="91" y="109"/>
                  <a:pt x="91" y="110"/>
                  <a:pt x="91" y="110"/>
                </a:cubicBezTo>
                <a:cubicBezTo>
                  <a:pt x="138" y="157"/>
                  <a:pt x="138" y="157"/>
                  <a:pt x="138" y="157"/>
                </a:cubicBezTo>
                <a:cubicBezTo>
                  <a:pt x="140" y="159"/>
                  <a:pt x="142" y="160"/>
                  <a:pt x="145" y="160"/>
                </a:cubicBezTo>
                <a:cubicBezTo>
                  <a:pt x="148" y="160"/>
                  <a:pt x="150" y="159"/>
                  <a:pt x="152" y="157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9" y="150"/>
                  <a:pt x="160" y="148"/>
                  <a:pt x="160" y="145"/>
                </a:cubicBezTo>
                <a:cubicBezTo>
                  <a:pt x="160" y="142"/>
                  <a:pt x="159" y="140"/>
                  <a:pt x="157" y="138"/>
                </a:cubicBezTo>
                <a:lnTo>
                  <a:pt x="110" y="91"/>
                </a:lnTo>
                <a:close/>
                <a:moveTo>
                  <a:pt x="6" y="54"/>
                </a:moveTo>
                <a:cubicBezTo>
                  <a:pt x="6" y="27"/>
                  <a:pt x="27" y="6"/>
                  <a:pt x="54" y="6"/>
                </a:cubicBezTo>
                <a:cubicBezTo>
                  <a:pt x="80" y="6"/>
                  <a:pt x="102" y="27"/>
                  <a:pt x="102" y="54"/>
                </a:cubicBezTo>
                <a:cubicBezTo>
                  <a:pt x="102" y="80"/>
                  <a:pt x="80" y="102"/>
                  <a:pt x="54" y="102"/>
                </a:cubicBezTo>
                <a:cubicBezTo>
                  <a:pt x="27" y="102"/>
                  <a:pt x="6" y="80"/>
                  <a:pt x="6" y="54"/>
                </a:cubicBezTo>
                <a:close/>
                <a:moveTo>
                  <a:pt x="153" y="148"/>
                </a:moveTo>
                <a:cubicBezTo>
                  <a:pt x="148" y="153"/>
                  <a:pt x="148" y="153"/>
                  <a:pt x="148" y="153"/>
                </a:cubicBezTo>
                <a:cubicBezTo>
                  <a:pt x="147" y="154"/>
                  <a:pt x="146" y="154"/>
                  <a:pt x="145" y="154"/>
                </a:cubicBezTo>
                <a:cubicBezTo>
                  <a:pt x="144" y="154"/>
                  <a:pt x="143" y="154"/>
                  <a:pt x="142" y="153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4" y="143"/>
                  <a:pt x="154" y="144"/>
                  <a:pt x="154" y="145"/>
                </a:cubicBezTo>
                <a:cubicBezTo>
                  <a:pt x="154" y="146"/>
                  <a:pt x="154" y="147"/>
                  <a:pt x="153" y="1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5B625C3E-CABA-4CB4-8A11-1866A91440D5}"/>
              </a:ext>
            </a:extLst>
          </p:cNvPr>
          <p:cNvSpPr>
            <a:spLocks noEditPoints="1"/>
          </p:cNvSpPr>
          <p:nvPr/>
        </p:nvSpPr>
        <p:spPr bwMode="auto">
          <a:xfrm>
            <a:off x="8495861" y="1504950"/>
            <a:ext cx="232430" cy="232430"/>
          </a:xfrm>
          <a:custGeom>
            <a:avLst/>
            <a:gdLst>
              <a:gd name="T0" fmla="*/ 144 w 160"/>
              <a:gd name="T1" fmla="*/ 22 h 159"/>
              <a:gd name="T2" fmla="*/ 92 w 160"/>
              <a:gd name="T3" fmla="*/ 3 h 159"/>
              <a:gd name="T4" fmla="*/ 95 w 160"/>
              <a:gd name="T5" fmla="*/ 68 h 159"/>
              <a:gd name="T6" fmla="*/ 160 w 160"/>
              <a:gd name="T7" fmla="*/ 65 h 159"/>
              <a:gd name="T8" fmla="*/ 98 w 160"/>
              <a:gd name="T9" fmla="*/ 6 h 159"/>
              <a:gd name="T10" fmla="*/ 154 w 160"/>
              <a:gd name="T11" fmla="*/ 62 h 159"/>
              <a:gd name="T12" fmla="*/ 142 w 160"/>
              <a:gd name="T13" fmla="*/ 88 h 159"/>
              <a:gd name="T14" fmla="*/ 136 w 160"/>
              <a:gd name="T15" fmla="*/ 88 h 159"/>
              <a:gd name="T16" fmla="*/ 6 w 160"/>
              <a:gd name="T17" fmla="*/ 88 h 159"/>
              <a:gd name="T18" fmla="*/ 74 w 160"/>
              <a:gd name="T19" fmla="*/ 20 h 159"/>
              <a:gd name="T20" fmla="*/ 0 w 160"/>
              <a:gd name="T21" fmla="*/ 88 h 159"/>
              <a:gd name="T22" fmla="*/ 142 w 160"/>
              <a:gd name="T23" fmla="*/ 88 h 159"/>
              <a:gd name="T24" fmla="*/ 68 w 160"/>
              <a:gd name="T25" fmla="*/ 49 h 159"/>
              <a:gd name="T26" fmla="*/ 74 w 160"/>
              <a:gd name="T27" fmla="*/ 49 h 159"/>
              <a:gd name="T28" fmla="*/ 71 w 160"/>
              <a:gd name="T29" fmla="*/ 27 h 159"/>
              <a:gd name="T30" fmla="*/ 71 w 160"/>
              <a:gd name="T31" fmla="*/ 33 h 159"/>
              <a:gd name="T32" fmla="*/ 71 w 160"/>
              <a:gd name="T33" fmla="*/ 27 h 159"/>
              <a:gd name="T34" fmla="*/ 68 w 160"/>
              <a:gd name="T35" fmla="*/ 59 h 159"/>
              <a:gd name="T36" fmla="*/ 74 w 160"/>
              <a:gd name="T37" fmla="*/ 59 h 159"/>
              <a:gd name="T38" fmla="*/ 71 w 160"/>
              <a:gd name="T39" fmla="*/ 36 h 159"/>
              <a:gd name="T40" fmla="*/ 71 w 160"/>
              <a:gd name="T41" fmla="*/ 42 h 159"/>
              <a:gd name="T42" fmla="*/ 71 w 160"/>
              <a:gd name="T43" fmla="*/ 36 h 159"/>
              <a:gd name="T44" fmla="*/ 68 w 160"/>
              <a:gd name="T45" fmla="*/ 78 h 159"/>
              <a:gd name="T46" fmla="*/ 74 w 160"/>
              <a:gd name="T47" fmla="*/ 78 h 159"/>
              <a:gd name="T48" fmla="*/ 71 w 160"/>
              <a:gd name="T49" fmla="*/ 66 h 159"/>
              <a:gd name="T50" fmla="*/ 71 w 160"/>
              <a:gd name="T51" fmla="*/ 72 h 159"/>
              <a:gd name="T52" fmla="*/ 71 w 160"/>
              <a:gd name="T53" fmla="*/ 66 h 159"/>
              <a:gd name="T54" fmla="*/ 69 w 160"/>
              <a:gd name="T55" fmla="*/ 86 h 159"/>
              <a:gd name="T56" fmla="*/ 69 w 160"/>
              <a:gd name="T57" fmla="*/ 90 h 159"/>
              <a:gd name="T58" fmla="*/ 73 w 160"/>
              <a:gd name="T59" fmla="*/ 90 h 159"/>
              <a:gd name="T60" fmla="*/ 73 w 160"/>
              <a:gd name="T61" fmla="*/ 86 h 159"/>
              <a:gd name="T62" fmla="*/ 132 w 160"/>
              <a:gd name="T63" fmla="*/ 88 h 159"/>
              <a:gd name="T64" fmla="*/ 126 w 160"/>
              <a:gd name="T65" fmla="*/ 88 h 159"/>
              <a:gd name="T66" fmla="*/ 132 w 160"/>
              <a:gd name="T67" fmla="*/ 88 h 159"/>
              <a:gd name="T68" fmla="*/ 90 w 160"/>
              <a:gd name="T69" fmla="*/ 85 h 159"/>
              <a:gd name="T70" fmla="*/ 90 w 160"/>
              <a:gd name="T71" fmla="*/ 91 h 159"/>
              <a:gd name="T72" fmla="*/ 103 w 160"/>
              <a:gd name="T73" fmla="*/ 88 h 159"/>
              <a:gd name="T74" fmla="*/ 97 w 160"/>
              <a:gd name="T75" fmla="*/ 88 h 159"/>
              <a:gd name="T76" fmla="*/ 103 w 160"/>
              <a:gd name="T77" fmla="*/ 88 h 159"/>
              <a:gd name="T78" fmla="*/ 110 w 160"/>
              <a:gd name="T79" fmla="*/ 85 h 159"/>
              <a:gd name="T80" fmla="*/ 110 w 160"/>
              <a:gd name="T81" fmla="*/ 91 h 159"/>
              <a:gd name="T82" fmla="*/ 120 w 160"/>
              <a:gd name="T83" fmla="*/ 91 h 159"/>
              <a:gd name="T84" fmla="*/ 120 w 160"/>
              <a:gd name="T85" fmla="*/ 85 h 159"/>
              <a:gd name="T86" fmla="*/ 120 w 160"/>
              <a:gd name="T87" fmla="*/ 91 h 159"/>
              <a:gd name="T88" fmla="*/ 81 w 160"/>
              <a:gd name="T89" fmla="*/ 85 h 159"/>
              <a:gd name="T90" fmla="*/ 81 w 160"/>
              <a:gd name="T91" fmla="*/ 9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59">
                <a:moveTo>
                  <a:pt x="160" y="65"/>
                </a:moveTo>
                <a:cubicBezTo>
                  <a:pt x="160" y="49"/>
                  <a:pt x="154" y="34"/>
                  <a:pt x="144" y="22"/>
                </a:cubicBezTo>
                <a:cubicBezTo>
                  <a:pt x="132" y="8"/>
                  <a:pt x="114" y="0"/>
                  <a:pt x="95" y="0"/>
                </a:cubicBezTo>
                <a:cubicBezTo>
                  <a:pt x="94" y="0"/>
                  <a:pt x="92" y="1"/>
                  <a:pt x="92" y="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4" y="68"/>
                  <a:pt x="95" y="68"/>
                </a:cubicBezTo>
                <a:cubicBezTo>
                  <a:pt x="157" y="68"/>
                  <a:pt x="157" y="68"/>
                  <a:pt x="157" y="68"/>
                </a:cubicBezTo>
                <a:cubicBezTo>
                  <a:pt x="159" y="68"/>
                  <a:pt x="160" y="66"/>
                  <a:pt x="160" y="65"/>
                </a:cubicBezTo>
                <a:close/>
                <a:moveTo>
                  <a:pt x="98" y="62"/>
                </a:moveTo>
                <a:cubicBezTo>
                  <a:pt x="98" y="6"/>
                  <a:pt x="98" y="6"/>
                  <a:pt x="98" y="6"/>
                </a:cubicBezTo>
                <a:cubicBezTo>
                  <a:pt x="114" y="7"/>
                  <a:pt x="129" y="14"/>
                  <a:pt x="139" y="26"/>
                </a:cubicBezTo>
                <a:cubicBezTo>
                  <a:pt x="148" y="36"/>
                  <a:pt x="153" y="49"/>
                  <a:pt x="154" y="62"/>
                </a:cubicBezTo>
                <a:lnTo>
                  <a:pt x="98" y="62"/>
                </a:lnTo>
                <a:close/>
                <a:moveTo>
                  <a:pt x="142" y="88"/>
                </a:moveTo>
                <a:cubicBezTo>
                  <a:pt x="142" y="86"/>
                  <a:pt x="141" y="85"/>
                  <a:pt x="139" y="85"/>
                </a:cubicBezTo>
                <a:cubicBezTo>
                  <a:pt x="137" y="85"/>
                  <a:pt x="136" y="86"/>
                  <a:pt x="136" y="88"/>
                </a:cubicBezTo>
                <a:cubicBezTo>
                  <a:pt x="136" y="124"/>
                  <a:pt x="107" y="153"/>
                  <a:pt x="71" y="153"/>
                </a:cubicBezTo>
                <a:cubicBezTo>
                  <a:pt x="35" y="153"/>
                  <a:pt x="6" y="124"/>
                  <a:pt x="6" y="88"/>
                </a:cubicBezTo>
                <a:cubicBezTo>
                  <a:pt x="6" y="52"/>
                  <a:pt x="35" y="23"/>
                  <a:pt x="71" y="23"/>
                </a:cubicBezTo>
                <a:cubicBezTo>
                  <a:pt x="73" y="23"/>
                  <a:pt x="74" y="22"/>
                  <a:pt x="74" y="20"/>
                </a:cubicBezTo>
                <a:cubicBezTo>
                  <a:pt x="74" y="18"/>
                  <a:pt x="73" y="17"/>
                  <a:pt x="71" y="17"/>
                </a:cubicBezTo>
                <a:cubicBezTo>
                  <a:pt x="32" y="17"/>
                  <a:pt x="0" y="49"/>
                  <a:pt x="0" y="88"/>
                </a:cubicBezTo>
                <a:cubicBezTo>
                  <a:pt x="0" y="127"/>
                  <a:pt x="32" y="159"/>
                  <a:pt x="71" y="159"/>
                </a:cubicBezTo>
                <a:cubicBezTo>
                  <a:pt x="110" y="159"/>
                  <a:pt x="142" y="127"/>
                  <a:pt x="142" y="88"/>
                </a:cubicBezTo>
                <a:close/>
                <a:moveTo>
                  <a:pt x="71" y="46"/>
                </a:moveTo>
                <a:cubicBezTo>
                  <a:pt x="69" y="46"/>
                  <a:pt x="68" y="47"/>
                  <a:pt x="68" y="49"/>
                </a:cubicBezTo>
                <a:cubicBezTo>
                  <a:pt x="68" y="51"/>
                  <a:pt x="69" y="52"/>
                  <a:pt x="71" y="52"/>
                </a:cubicBezTo>
                <a:cubicBezTo>
                  <a:pt x="73" y="52"/>
                  <a:pt x="74" y="51"/>
                  <a:pt x="74" y="49"/>
                </a:cubicBezTo>
                <a:cubicBezTo>
                  <a:pt x="74" y="47"/>
                  <a:pt x="73" y="46"/>
                  <a:pt x="71" y="46"/>
                </a:cubicBezTo>
                <a:close/>
                <a:moveTo>
                  <a:pt x="71" y="27"/>
                </a:moveTo>
                <a:cubicBezTo>
                  <a:pt x="69" y="27"/>
                  <a:pt x="68" y="28"/>
                  <a:pt x="68" y="30"/>
                </a:cubicBezTo>
                <a:cubicBezTo>
                  <a:pt x="68" y="31"/>
                  <a:pt x="69" y="33"/>
                  <a:pt x="71" y="33"/>
                </a:cubicBezTo>
                <a:cubicBezTo>
                  <a:pt x="73" y="33"/>
                  <a:pt x="74" y="31"/>
                  <a:pt x="74" y="30"/>
                </a:cubicBezTo>
                <a:cubicBezTo>
                  <a:pt x="74" y="28"/>
                  <a:pt x="73" y="27"/>
                  <a:pt x="71" y="27"/>
                </a:cubicBezTo>
                <a:close/>
                <a:moveTo>
                  <a:pt x="71" y="56"/>
                </a:moveTo>
                <a:cubicBezTo>
                  <a:pt x="69" y="56"/>
                  <a:pt x="68" y="57"/>
                  <a:pt x="68" y="59"/>
                </a:cubicBezTo>
                <a:cubicBezTo>
                  <a:pt x="68" y="60"/>
                  <a:pt x="69" y="62"/>
                  <a:pt x="71" y="62"/>
                </a:cubicBezTo>
                <a:cubicBezTo>
                  <a:pt x="73" y="62"/>
                  <a:pt x="74" y="61"/>
                  <a:pt x="74" y="59"/>
                </a:cubicBezTo>
                <a:cubicBezTo>
                  <a:pt x="74" y="57"/>
                  <a:pt x="73" y="56"/>
                  <a:pt x="71" y="56"/>
                </a:cubicBezTo>
                <a:close/>
                <a:moveTo>
                  <a:pt x="71" y="36"/>
                </a:moveTo>
                <a:cubicBezTo>
                  <a:pt x="69" y="36"/>
                  <a:pt x="68" y="38"/>
                  <a:pt x="68" y="39"/>
                </a:cubicBezTo>
                <a:cubicBezTo>
                  <a:pt x="68" y="41"/>
                  <a:pt x="69" y="42"/>
                  <a:pt x="71" y="42"/>
                </a:cubicBezTo>
                <a:cubicBezTo>
                  <a:pt x="73" y="42"/>
                  <a:pt x="74" y="41"/>
                  <a:pt x="74" y="39"/>
                </a:cubicBezTo>
                <a:cubicBezTo>
                  <a:pt x="74" y="38"/>
                  <a:pt x="73" y="36"/>
                  <a:pt x="71" y="36"/>
                </a:cubicBezTo>
                <a:close/>
                <a:moveTo>
                  <a:pt x="71" y="75"/>
                </a:moveTo>
                <a:cubicBezTo>
                  <a:pt x="69" y="75"/>
                  <a:pt x="68" y="77"/>
                  <a:pt x="68" y="78"/>
                </a:cubicBezTo>
                <a:cubicBezTo>
                  <a:pt x="68" y="80"/>
                  <a:pt x="69" y="81"/>
                  <a:pt x="71" y="81"/>
                </a:cubicBezTo>
                <a:cubicBezTo>
                  <a:pt x="73" y="81"/>
                  <a:pt x="74" y="80"/>
                  <a:pt x="74" y="78"/>
                </a:cubicBezTo>
                <a:cubicBezTo>
                  <a:pt x="74" y="77"/>
                  <a:pt x="73" y="75"/>
                  <a:pt x="71" y="75"/>
                </a:cubicBezTo>
                <a:close/>
                <a:moveTo>
                  <a:pt x="71" y="66"/>
                </a:moveTo>
                <a:cubicBezTo>
                  <a:pt x="69" y="66"/>
                  <a:pt x="68" y="67"/>
                  <a:pt x="68" y="69"/>
                </a:cubicBezTo>
                <a:cubicBezTo>
                  <a:pt x="68" y="70"/>
                  <a:pt x="69" y="72"/>
                  <a:pt x="71" y="72"/>
                </a:cubicBezTo>
                <a:cubicBezTo>
                  <a:pt x="73" y="72"/>
                  <a:pt x="74" y="70"/>
                  <a:pt x="74" y="69"/>
                </a:cubicBezTo>
                <a:cubicBezTo>
                  <a:pt x="74" y="67"/>
                  <a:pt x="73" y="66"/>
                  <a:pt x="71" y="66"/>
                </a:cubicBezTo>
                <a:close/>
                <a:moveTo>
                  <a:pt x="71" y="85"/>
                </a:moveTo>
                <a:cubicBezTo>
                  <a:pt x="70" y="85"/>
                  <a:pt x="69" y="85"/>
                  <a:pt x="69" y="86"/>
                </a:cubicBezTo>
                <a:cubicBezTo>
                  <a:pt x="68" y="87"/>
                  <a:pt x="68" y="87"/>
                  <a:pt x="68" y="88"/>
                </a:cubicBezTo>
                <a:cubicBezTo>
                  <a:pt x="68" y="89"/>
                  <a:pt x="68" y="90"/>
                  <a:pt x="69" y="90"/>
                </a:cubicBezTo>
                <a:cubicBezTo>
                  <a:pt x="69" y="91"/>
                  <a:pt x="70" y="91"/>
                  <a:pt x="71" y="91"/>
                </a:cubicBezTo>
                <a:cubicBezTo>
                  <a:pt x="72" y="91"/>
                  <a:pt x="73" y="91"/>
                  <a:pt x="73" y="90"/>
                </a:cubicBezTo>
                <a:cubicBezTo>
                  <a:pt x="74" y="90"/>
                  <a:pt x="74" y="89"/>
                  <a:pt x="74" y="88"/>
                </a:cubicBezTo>
                <a:cubicBezTo>
                  <a:pt x="74" y="87"/>
                  <a:pt x="74" y="87"/>
                  <a:pt x="73" y="86"/>
                </a:cubicBezTo>
                <a:cubicBezTo>
                  <a:pt x="73" y="85"/>
                  <a:pt x="72" y="85"/>
                  <a:pt x="71" y="85"/>
                </a:cubicBezTo>
                <a:close/>
                <a:moveTo>
                  <a:pt x="132" y="88"/>
                </a:moveTo>
                <a:cubicBezTo>
                  <a:pt x="132" y="86"/>
                  <a:pt x="131" y="85"/>
                  <a:pt x="129" y="85"/>
                </a:cubicBezTo>
                <a:cubicBezTo>
                  <a:pt x="128" y="85"/>
                  <a:pt x="126" y="86"/>
                  <a:pt x="126" y="88"/>
                </a:cubicBezTo>
                <a:cubicBezTo>
                  <a:pt x="126" y="90"/>
                  <a:pt x="128" y="91"/>
                  <a:pt x="129" y="91"/>
                </a:cubicBezTo>
                <a:cubicBezTo>
                  <a:pt x="131" y="91"/>
                  <a:pt x="132" y="90"/>
                  <a:pt x="132" y="88"/>
                </a:cubicBezTo>
                <a:close/>
                <a:moveTo>
                  <a:pt x="93" y="88"/>
                </a:moveTo>
                <a:cubicBezTo>
                  <a:pt x="93" y="86"/>
                  <a:pt x="92" y="85"/>
                  <a:pt x="90" y="85"/>
                </a:cubicBezTo>
                <a:cubicBezTo>
                  <a:pt x="89" y="85"/>
                  <a:pt x="88" y="86"/>
                  <a:pt x="88" y="88"/>
                </a:cubicBezTo>
                <a:cubicBezTo>
                  <a:pt x="88" y="90"/>
                  <a:pt x="89" y="91"/>
                  <a:pt x="90" y="91"/>
                </a:cubicBezTo>
                <a:cubicBezTo>
                  <a:pt x="92" y="91"/>
                  <a:pt x="93" y="90"/>
                  <a:pt x="93" y="88"/>
                </a:cubicBezTo>
                <a:close/>
                <a:moveTo>
                  <a:pt x="103" y="88"/>
                </a:moveTo>
                <a:cubicBezTo>
                  <a:pt x="103" y="86"/>
                  <a:pt x="102" y="85"/>
                  <a:pt x="100" y="85"/>
                </a:cubicBezTo>
                <a:cubicBezTo>
                  <a:pt x="99" y="85"/>
                  <a:pt x="97" y="86"/>
                  <a:pt x="97" y="88"/>
                </a:cubicBezTo>
                <a:cubicBezTo>
                  <a:pt x="97" y="90"/>
                  <a:pt x="99" y="91"/>
                  <a:pt x="100" y="91"/>
                </a:cubicBezTo>
                <a:cubicBezTo>
                  <a:pt x="102" y="91"/>
                  <a:pt x="103" y="90"/>
                  <a:pt x="103" y="88"/>
                </a:cubicBezTo>
                <a:close/>
                <a:moveTo>
                  <a:pt x="113" y="88"/>
                </a:moveTo>
                <a:cubicBezTo>
                  <a:pt x="113" y="86"/>
                  <a:pt x="112" y="85"/>
                  <a:pt x="110" y="85"/>
                </a:cubicBezTo>
                <a:cubicBezTo>
                  <a:pt x="108" y="85"/>
                  <a:pt x="107" y="86"/>
                  <a:pt x="107" y="88"/>
                </a:cubicBezTo>
                <a:cubicBezTo>
                  <a:pt x="107" y="90"/>
                  <a:pt x="108" y="91"/>
                  <a:pt x="110" y="91"/>
                </a:cubicBezTo>
                <a:cubicBezTo>
                  <a:pt x="112" y="91"/>
                  <a:pt x="113" y="90"/>
                  <a:pt x="113" y="88"/>
                </a:cubicBezTo>
                <a:close/>
                <a:moveTo>
                  <a:pt x="120" y="91"/>
                </a:moveTo>
                <a:cubicBezTo>
                  <a:pt x="121" y="91"/>
                  <a:pt x="123" y="90"/>
                  <a:pt x="123" y="88"/>
                </a:cubicBezTo>
                <a:cubicBezTo>
                  <a:pt x="123" y="86"/>
                  <a:pt x="121" y="85"/>
                  <a:pt x="120" y="85"/>
                </a:cubicBezTo>
                <a:cubicBezTo>
                  <a:pt x="118" y="85"/>
                  <a:pt x="117" y="86"/>
                  <a:pt x="117" y="88"/>
                </a:cubicBezTo>
                <a:cubicBezTo>
                  <a:pt x="117" y="90"/>
                  <a:pt x="118" y="91"/>
                  <a:pt x="120" y="91"/>
                </a:cubicBezTo>
                <a:close/>
                <a:moveTo>
                  <a:pt x="84" y="88"/>
                </a:moveTo>
                <a:cubicBezTo>
                  <a:pt x="84" y="86"/>
                  <a:pt x="82" y="85"/>
                  <a:pt x="81" y="85"/>
                </a:cubicBezTo>
                <a:cubicBezTo>
                  <a:pt x="79" y="85"/>
                  <a:pt x="78" y="86"/>
                  <a:pt x="78" y="88"/>
                </a:cubicBezTo>
                <a:cubicBezTo>
                  <a:pt x="78" y="90"/>
                  <a:pt x="79" y="91"/>
                  <a:pt x="81" y="91"/>
                </a:cubicBezTo>
                <a:cubicBezTo>
                  <a:pt x="82" y="91"/>
                  <a:pt x="84" y="90"/>
                  <a:pt x="84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1CD814A5-6D9D-439F-BC0F-DABB230A8014}"/>
              </a:ext>
            </a:extLst>
          </p:cNvPr>
          <p:cNvSpPr>
            <a:spLocks noEditPoints="1"/>
          </p:cNvSpPr>
          <p:nvPr/>
        </p:nvSpPr>
        <p:spPr bwMode="auto">
          <a:xfrm>
            <a:off x="1697338" y="4627781"/>
            <a:ext cx="267786" cy="232756"/>
          </a:xfrm>
          <a:custGeom>
            <a:avLst/>
            <a:gdLst>
              <a:gd name="T0" fmla="*/ 78 w 160"/>
              <a:gd name="T1" fmla="*/ 6 h 138"/>
              <a:gd name="T2" fmla="*/ 116 w 160"/>
              <a:gd name="T3" fmla="*/ 24 h 138"/>
              <a:gd name="T4" fmla="*/ 116 w 160"/>
              <a:gd name="T5" fmla="*/ 30 h 138"/>
              <a:gd name="T6" fmla="*/ 130 w 160"/>
              <a:gd name="T7" fmla="*/ 29 h 138"/>
              <a:gd name="T8" fmla="*/ 133 w 160"/>
              <a:gd name="T9" fmla="*/ 13 h 138"/>
              <a:gd name="T10" fmla="*/ 127 w 160"/>
              <a:gd name="T11" fmla="*/ 13 h 138"/>
              <a:gd name="T12" fmla="*/ 78 w 160"/>
              <a:gd name="T13" fmla="*/ 0 h 138"/>
              <a:gd name="T14" fmla="*/ 30 w 160"/>
              <a:gd name="T15" fmla="*/ 25 h 138"/>
              <a:gd name="T16" fmla="*/ 31 w 160"/>
              <a:gd name="T17" fmla="*/ 126 h 138"/>
              <a:gd name="T18" fmla="*/ 79 w 160"/>
              <a:gd name="T19" fmla="*/ 138 h 138"/>
              <a:gd name="T20" fmla="*/ 128 w 160"/>
              <a:gd name="T21" fmla="*/ 117 h 138"/>
              <a:gd name="T22" fmla="*/ 124 w 160"/>
              <a:gd name="T23" fmla="*/ 113 h 138"/>
              <a:gd name="T24" fmla="*/ 35 w 160"/>
              <a:gd name="T25" fmla="*/ 115 h 138"/>
              <a:gd name="T26" fmla="*/ 45 w 160"/>
              <a:gd name="T27" fmla="*/ 112 h 138"/>
              <a:gd name="T28" fmla="*/ 42 w 160"/>
              <a:gd name="T29" fmla="*/ 109 h 138"/>
              <a:gd name="T30" fmla="*/ 26 w 160"/>
              <a:gd name="T31" fmla="*/ 110 h 138"/>
              <a:gd name="T32" fmla="*/ 25 w 160"/>
              <a:gd name="T33" fmla="*/ 126 h 138"/>
              <a:gd name="T34" fmla="*/ 28 w 160"/>
              <a:gd name="T35" fmla="*/ 129 h 138"/>
              <a:gd name="T36" fmla="*/ 25 w 160"/>
              <a:gd name="T37" fmla="*/ 68 h 138"/>
              <a:gd name="T38" fmla="*/ 23 w 160"/>
              <a:gd name="T39" fmla="*/ 63 h 138"/>
              <a:gd name="T40" fmla="*/ 30 w 160"/>
              <a:gd name="T41" fmla="*/ 44 h 138"/>
              <a:gd name="T42" fmla="*/ 41 w 160"/>
              <a:gd name="T43" fmla="*/ 51 h 138"/>
              <a:gd name="T44" fmla="*/ 40 w 160"/>
              <a:gd name="T45" fmla="*/ 65 h 138"/>
              <a:gd name="T46" fmla="*/ 38 w 160"/>
              <a:gd name="T47" fmla="*/ 79 h 138"/>
              <a:gd name="T48" fmla="*/ 56 w 160"/>
              <a:gd name="T49" fmla="*/ 93 h 138"/>
              <a:gd name="T50" fmla="*/ 57 w 160"/>
              <a:gd name="T51" fmla="*/ 103 h 138"/>
              <a:gd name="T52" fmla="*/ 63 w 160"/>
              <a:gd name="T53" fmla="*/ 103 h 138"/>
              <a:gd name="T54" fmla="*/ 60 w 160"/>
              <a:gd name="T55" fmla="*/ 88 h 138"/>
              <a:gd name="T56" fmla="*/ 44 w 160"/>
              <a:gd name="T57" fmla="*/ 69 h 138"/>
              <a:gd name="T58" fmla="*/ 47 w 160"/>
              <a:gd name="T59" fmla="*/ 51 h 138"/>
              <a:gd name="T60" fmla="*/ 30 w 160"/>
              <a:gd name="T61" fmla="*/ 38 h 138"/>
              <a:gd name="T62" fmla="*/ 17 w 160"/>
              <a:gd name="T63" fmla="*/ 63 h 138"/>
              <a:gd name="T64" fmla="*/ 19 w 160"/>
              <a:gd name="T65" fmla="*/ 78 h 138"/>
              <a:gd name="T66" fmla="*/ 0 w 160"/>
              <a:gd name="T67" fmla="*/ 95 h 138"/>
              <a:gd name="T68" fmla="*/ 3 w 160"/>
              <a:gd name="T69" fmla="*/ 106 h 138"/>
              <a:gd name="T70" fmla="*/ 6 w 160"/>
              <a:gd name="T71" fmla="*/ 95 h 138"/>
              <a:gd name="T72" fmla="*/ 23 w 160"/>
              <a:gd name="T73" fmla="*/ 82 h 138"/>
              <a:gd name="T74" fmla="*/ 25 w 160"/>
              <a:gd name="T75" fmla="*/ 68 h 138"/>
              <a:gd name="T76" fmla="*/ 157 w 160"/>
              <a:gd name="T77" fmla="*/ 106 h 138"/>
              <a:gd name="T78" fmla="*/ 160 w 160"/>
              <a:gd name="T79" fmla="*/ 95 h 138"/>
              <a:gd name="T80" fmla="*/ 141 w 160"/>
              <a:gd name="T81" fmla="*/ 78 h 138"/>
              <a:gd name="T82" fmla="*/ 143 w 160"/>
              <a:gd name="T83" fmla="*/ 63 h 138"/>
              <a:gd name="T84" fmla="*/ 130 w 160"/>
              <a:gd name="T85" fmla="*/ 38 h 138"/>
              <a:gd name="T86" fmla="*/ 113 w 160"/>
              <a:gd name="T87" fmla="*/ 51 h 138"/>
              <a:gd name="T88" fmla="*/ 116 w 160"/>
              <a:gd name="T89" fmla="*/ 69 h 138"/>
              <a:gd name="T90" fmla="*/ 100 w 160"/>
              <a:gd name="T91" fmla="*/ 88 h 138"/>
              <a:gd name="T92" fmla="*/ 97 w 160"/>
              <a:gd name="T93" fmla="*/ 103 h 138"/>
              <a:gd name="T94" fmla="*/ 103 w 160"/>
              <a:gd name="T95" fmla="*/ 103 h 138"/>
              <a:gd name="T96" fmla="*/ 104 w 160"/>
              <a:gd name="T97" fmla="*/ 93 h 138"/>
              <a:gd name="T98" fmla="*/ 122 w 160"/>
              <a:gd name="T99" fmla="*/ 79 h 138"/>
              <a:gd name="T100" fmla="*/ 120 w 160"/>
              <a:gd name="T101" fmla="*/ 65 h 138"/>
              <a:gd name="T102" fmla="*/ 119 w 160"/>
              <a:gd name="T103" fmla="*/ 51 h 138"/>
              <a:gd name="T104" fmla="*/ 130 w 160"/>
              <a:gd name="T105" fmla="*/ 44 h 138"/>
              <a:gd name="T106" fmla="*/ 137 w 160"/>
              <a:gd name="T107" fmla="*/ 63 h 138"/>
              <a:gd name="T108" fmla="*/ 135 w 160"/>
              <a:gd name="T109" fmla="*/ 68 h 138"/>
              <a:gd name="T110" fmla="*/ 137 w 160"/>
              <a:gd name="T111" fmla="*/ 82 h 138"/>
              <a:gd name="T112" fmla="*/ 154 w 160"/>
              <a:gd name="T113" fmla="*/ 95 h 138"/>
              <a:gd name="T114" fmla="*/ 157 w 160"/>
              <a:gd name="T115" fmla="*/ 10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38">
                <a:moveTo>
                  <a:pt x="34" y="25"/>
                </a:moveTo>
                <a:cubicBezTo>
                  <a:pt x="46" y="13"/>
                  <a:pt x="61" y="6"/>
                  <a:pt x="78" y="6"/>
                </a:cubicBezTo>
                <a:cubicBezTo>
                  <a:pt x="95" y="6"/>
                  <a:pt x="111" y="12"/>
                  <a:pt x="123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4" y="24"/>
                  <a:pt x="113" y="25"/>
                  <a:pt x="113" y="27"/>
                </a:cubicBezTo>
                <a:cubicBezTo>
                  <a:pt x="113" y="28"/>
                  <a:pt x="114" y="30"/>
                  <a:pt x="116" y="30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2" y="29"/>
                  <a:pt x="133" y="28"/>
                  <a:pt x="133" y="26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1"/>
                  <a:pt x="131" y="10"/>
                  <a:pt x="130" y="10"/>
                </a:cubicBezTo>
                <a:cubicBezTo>
                  <a:pt x="128" y="10"/>
                  <a:pt x="127" y="11"/>
                  <a:pt x="127" y="13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14" y="7"/>
                  <a:pt x="96" y="0"/>
                  <a:pt x="78" y="0"/>
                </a:cubicBezTo>
                <a:cubicBezTo>
                  <a:pt x="60" y="0"/>
                  <a:pt x="42" y="8"/>
                  <a:pt x="30" y="21"/>
                </a:cubicBezTo>
                <a:cubicBezTo>
                  <a:pt x="28" y="22"/>
                  <a:pt x="28" y="24"/>
                  <a:pt x="30" y="25"/>
                </a:cubicBezTo>
                <a:cubicBezTo>
                  <a:pt x="31" y="26"/>
                  <a:pt x="33" y="26"/>
                  <a:pt x="34" y="25"/>
                </a:cubicBezTo>
                <a:close/>
                <a:moveTo>
                  <a:pt x="31" y="126"/>
                </a:moveTo>
                <a:cubicBezTo>
                  <a:pt x="31" y="119"/>
                  <a:pt x="31" y="119"/>
                  <a:pt x="31" y="119"/>
                </a:cubicBezTo>
                <a:cubicBezTo>
                  <a:pt x="44" y="131"/>
                  <a:pt x="61" y="138"/>
                  <a:pt x="79" y="138"/>
                </a:cubicBezTo>
                <a:cubicBezTo>
                  <a:pt x="79" y="138"/>
                  <a:pt x="79" y="138"/>
                  <a:pt x="80" y="138"/>
                </a:cubicBezTo>
                <a:cubicBezTo>
                  <a:pt x="98" y="138"/>
                  <a:pt x="115" y="131"/>
                  <a:pt x="128" y="117"/>
                </a:cubicBezTo>
                <a:cubicBezTo>
                  <a:pt x="130" y="116"/>
                  <a:pt x="129" y="114"/>
                  <a:pt x="128" y="113"/>
                </a:cubicBezTo>
                <a:cubicBezTo>
                  <a:pt x="127" y="112"/>
                  <a:pt x="125" y="112"/>
                  <a:pt x="124" y="113"/>
                </a:cubicBezTo>
                <a:cubicBezTo>
                  <a:pt x="112" y="125"/>
                  <a:pt x="97" y="132"/>
                  <a:pt x="80" y="132"/>
                </a:cubicBezTo>
                <a:cubicBezTo>
                  <a:pt x="63" y="133"/>
                  <a:pt x="47" y="126"/>
                  <a:pt x="35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3" y="115"/>
                  <a:pt x="45" y="113"/>
                  <a:pt x="45" y="112"/>
                </a:cubicBezTo>
                <a:cubicBezTo>
                  <a:pt x="45" y="110"/>
                  <a:pt x="43" y="109"/>
                  <a:pt x="42" y="10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7" y="109"/>
                  <a:pt x="26" y="109"/>
                  <a:pt x="26" y="110"/>
                </a:cubicBezTo>
                <a:cubicBezTo>
                  <a:pt x="25" y="110"/>
                  <a:pt x="25" y="111"/>
                  <a:pt x="25" y="112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7"/>
                  <a:pt x="26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0" y="129"/>
                  <a:pt x="31" y="127"/>
                  <a:pt x="31" y="126"/>
                </a:cubicBezTo>
                <a:close/>
                <a:moveTo>
                  <a:pt x="25" y="68"/>
                </a:moveTo>
                <a:cubicBezTo>
                  <a:pt x="25" y="67"/>
                  <a:pt x="25" y="66"/>
                  <a:pt x="24" y="65"/>
                </a:cubicBezTo>
                <a:cubicBezTo>
                  <a:pt x="23" y="65"/>
                  <a:pt x="23" y="64"/>
                  <a:pt x="23" y="63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47"/>
                  <a:pt x="26" y="44"/>
                  <a:pt x="30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7" y="44"/>
                  <a:pt x="41" y="47"/>
                  <a:pt x="41" y="51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4"/>
                  <a:pt x="40" y="65"/>
                  <a:pt x="40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80"/>
                  <a:pt x="39" y="82"/>
                  <a:pt x="40" y="82"/>
                </a:cubicBezTo>
                <a:cubicBezTo>
                  <a:pt x="42" y="83"/>
                  <a:pt x="49" y="87"/>
                  <a:pt x="56" y="93"/>
                </a:cubicBezTo>
                <a:cubicBezTo>
                  <a:pt x="57" y="93"/>
                  <a:pt x="57" y="94"/>
                  <a:pt x="57" y="95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7" y="104"/>
                  <a:pt x="59" y="106"/>
                  <a:pt x="60" y="106"/>
                </a:cubicBezTo>
                <a:cubicBezTo>
                  <a:pt x="62" y="106"/>
                  <a:pt x="63" y="104"/>
                  <a:pt x="63" y="103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2"/>
                  <a:pt x="62" y="90"/>
                  <a:pt x="60" y="88"/>
                </a:cubicBezTo>
                <a:cubicBezTo>
                  <a:pt x="54" y="83"/>
                  <a:pt x="47" y="79"/>
                  <a:pt x="44" y="78"/>
                </a:cubicBezTo>
                <a:cubicBezTo>
                  <a:pt x="44" y="69"/>
                  <a:pt x="44" y="69"/>
                  <a:pt x="44" y="69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44"/>
                  <a:pt x="40" y="38"/>
                  <a:pt x="33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3" y="38"/>
                  <a:pt x="17" y="44"/>
                  <a:pt x="17" y="51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8" y="67"/>
                  <a:pt x="19" y="69"/>
                </a:cubicBezTo>
                <a:cubicBezTo>
                  <a:pt x="19" y="78"/>
                  <a:pt x="19" y="78"/>
                  <a:pt x="19" y="78"/>
                </a:cubicBezTo>
                <a:cubicBezTo>
                  <a:pt x="16" y="79"/>
                  <a:pt x="9" y="83"/>
                  <a:pt x="3" y="88"/>
                </a:cubicBezTo>
                <a:cubicBezTo>
                  <a:pt x="1" y="90"/>
                  <a:pt x="0" y="92"/>
                  <a:pt x="0" y="95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4"/>
                  <a:pt x="1" y="106"/>
                  <a:pt x="3" y="106"/>
                </a:cubicBezTo>
                <a:cubicBezTo>
                  <a:pt x="5" y="106"/>
                  <a:pt x="6" y="104"/>
                  <a:pt x="6" y="103"/>
                </a:cubicBezTo>
                <a:cubicBezTo>
                  <a:pt x="6" y="95"/>
                  <a:pt x="6" y="95"/>
                  <a:pt x="6" y="95"/>
                </a:cubicBezTo>
                <a:cubicBezTo>
                  <a:pt x="6" y="94"/>
                  <a:pt x="6" y="93"/>
                  <a:pt x="7" y="93"/>
                </a:cubicBezTo>
                <a:cubicBezTo>
                  <a:pt x="14" y="87"/>
                  <a:pt x="22" y="83"/>
                  <a:pt x="23" y="82"/>
                </a:cubicBezTo>
                <a:cubicBezTo>
                  <a:pt x="24" y="82"/>
                  <a:pt x="25" y="80"/>
                  <a:pt x="25" y="79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lose/>
                <a:moveTo>
                  <a:pt x="157" y="106"/>
                </a:moveTo>
                <a:cubicBezTo>
                  <a:pt x="159" y="106"/>
                  <a:pt x="160" y="104"/>
                  <a:pt x="160" y="103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2"/>
                  <a:pt x="159" y="90"/>
                  <a:pt x="157" y="88"/>
                </a:cubicBezTo>
                <a:cubicBezTo>
                  <a:pt x="151" y="83"/>
                  <a:pt x="144" y="79"/>
                  <a:pt x="141" y="78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42" y="67"/>
                  <a:pt x="143" y="65"/>
                  <a:pt x="143" y="63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3" y="44"/>
                  <a:pt x="137" y="38"/>
                  <a:pt x="130" y="38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19" y="38"/>
                  <a:pt x="113" y="44"/>
                  <a:pt x="113" y="51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5"/>
                  <a:pt x="114" y="67"/>
                  <a:pt x="116" y="69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3" y="79"/>
                  <a:pt x="106" y="83"/>
                  <a:pt x="100" y="88"/>
                </a:cubicBezTo>
                <a:cubicBezTo>
                  <a:pt x="98" y="90"/>
                  <a:pt x="97" y="92"/>
                  <a:pt x="97" y="95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4"/>
                  <a:pt x="98" y="106"/>
                  <a:pt x="100" y="106"/>
                </a:cubicBezTo>
                <a:cubicBezTo>
                  <a:pt x="101" y="106"/>
                  <a:pt x="103" y="104"/>
                  <a:pt x="103" y="103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4"/>
                  <a:pt x="103" y="93"/>
                  <a:pt x="104" y="93"/>
                </a:cubicBezTo>
                <a:cubicBezTo>
                  <a:pt x="111" y="87"/>
                  <a:pt x="118" y="83"/>
                  <a:pt x="120" y="82"/>
                </a:cubicBezTo>
                <a:cubicBezTo>
                  <a:pt x="121" y="82"/>
                  <a:pt x="122" y="80"/>
                  <a:pt x="122" y="79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2" y="67"/>
                  <a:pt x="121" y="66"/>
                  <a:pt x="120" y="65"/>
                </a:cubicBezTo>
                <a:cubicBezTo>
                  <a:pt x="120" y="65"/>
                  <a:pt x="119" y="64"/>
                  <a:pt x="119" y="63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47"/>
                  <a:pt x="123" y="44"/>
                  <a:pt x="127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4" y="44"/>
                  <a:pt x="137" y="47"/>
                  <a:pt x="137" y="51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4"/>
                  <a:pt x="137" y="65"/>
                  <a:pt x="136" y="65"/>
                </a:cubicBezTo>
                <a:cubicBezTo>
                  <a:pt x="135" y="66"/>
                  <a:pt x="135" y="67"/>
                  <a:pt x="135" y="68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5" y="80"/>
                  <a:pt x="136" y="82"/>
                  <a:pt x="137" y="82"/>
                </a:cubicBezTo>
                <a:cubicBezTo>
                  <a:pt x="138" y="83"/>
                  <a:pt x="146" y="87"/>
                  <a:pt x="153" y="93"/>
                </a:cubicBezTo>
                <a:cubicBezTo>
                  <a:pt x="154" y="93"/>
                  <a:pt x="154" y="94"/>
                  <a:pt x="154" y="95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4" y="104"/>
                  <a:pt x="155" y="106"/>
                  <a:pt x="157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7" grpId="0"/>
      <p:bldP spid="18" grpId="0" animBg="1"/>
      <p:bldP spid="18" grpId="1" animBg="1"/>
      <p:bldP spid="23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00"/>
                </a:solidFill>
                <a:latin typeface="-apple-system"/>
              </a:rPr>
              <a:t>S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-apple-system"/>
              </a:rPr>
              <a:t>cenario</a:t>
            </a:r>
            <a:r>
              <a:rPr lang="en-US" altLang="ko-KR" b="1" i="0" dirty="0">
                <a:solidFill>
                  <a:srgbClr val="000000"/>
                </a:solidFill>
                <a:effectLst/>
                <a:latin typeface="-apple-system"/>
              </a:rPr>
              <a:t/>
            </a:r>
            <a:br>
              <a:rPr lang="en-US" altLang="ko-KR" b="1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3999" y="765175"/>
            <a:ext cx="526943" cy="294190"/>
            <a:chOff x="1523999" y="765175"/>
            <a:chExt cx="526943" cy="294190"/>
          </a:xfrm>
        </p:grpSpPr>
        <p:sp>
          <p:nvSpPr>
            <p:cNvPr id="10" name="Rectangle 9"/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About</a:t>
              </a:r>
            </a:p>
          </p:txBody>
        </p:sp>
        <p:sp>
          <p:nvSpPr>
            <p:cNvPr id="11" name="Right Triangle 10"/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3999" y="3579674"/>
            <a:ext cx="4275909" cy="407031"/>
            <a:chOff x="1524000" y="3608071"/>
            <a:chExt cx="4119154" cy="407031"/>
          </a:xfrm>
        </p:grpSpPr>
        <p:sp>
          <p:nvSpPr>
            <p:cNvPr id="12" name="Oval 11"/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97439" y="3704692"/>
              <a:ext cx="3545715" cy="205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ko-KR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일상을 연결시키는 당신 곁의 물류 전문가</a:t>
              </a:r>
              <a:r>
                <a:rPr lang="en-US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, </a:t>
              </a:r>
              <a:r>
                <a:rPr lang="ko-KR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경동택</a:t>
              </a:r>
              <a:r>
                <a:rPr lang="ko-KR" altLang="en-US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배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0" y="4192651"/>
            <a:ext cx="3414794" cy="407031"/>
            <a:chOff x="1524000" y="3608071"/>
            <a:chExt cx="3414794" cy="407031"/>
          </a:xfrm>
        </p:grpSpPr>
        <p:sp>
          <p:nvSpPr>
            <p:cNvPr id="17" name="Oval 16"/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97439" y="3704692"/>
              <a:ext cx="2841355" cy="181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9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(</a:t>
              </a:r>
              <a:r>
                <a:rPr lang="ko-KR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개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전국을 잇는 허브 터미널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4806715"/>
            <a:ext cx="3414794" cy="407031"/>
            <a:chOff x="1524000" y="3608071"/>
            <a:chExt cx="3414794" cy="407031"/>
          </a:xfrm>
        </p:grpSpPr>
        <p:sp>
          <p:nvSpPr>
            <p:cNvPr id="20" name="Oval 19"/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97439" y="3704692"/>
              <a:ext cx="2841355" cy="205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1200"/>
                </a:spcBef>
              </a:pP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33,540(</a:t>
              </a:r>
              <a:r>
                <a:rPr lang="ko-KR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평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) </a:t>
              </a:r>
              <a:r>
                <a:rPr lang="ko-KR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국내 최대 규모의 단일 터미널</a:t>
              </a:r>
              <a:endParaRPr lang="en-US" sz="1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3579674"/>
            <a:ext cx="3414794" cy="407031"/>
            <a:chOff x="1524000" y="3608071"/>
            <a:chExt cx="3414794" cy="407031"/>
          </a:xfrm>
        </p:grpSpPr>
        <p:sp>
          <p:nvSpPr>
            <p:cNvPr id="23" name="Oval 22"/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97439" y="3704692"/>
              <a:ext cx="2841355" cy="181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1211(</a:t>
              </a:r>
              <a:r>
                <a:rPr lang="ko-KR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개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당신 근처의 영업소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0" y="4192651"/>
            <a:ext cx="3414794" cy="407031"/>
            <a:chOff x="1524000" y="3608071"/>
            <a:chExt cx="3414794" cy="407031"/>
          </a:xfrm>
        </p:grpSpPr>
        <p:sp>
          <p:nvSpPr>
            <p:cNvPr id="26" name="Oval 25"/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97439" y="3704692"/>
              <a:ext cx="2841355" cy="181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53(</a:t>
              </a:r>
              <a:r>
                <a:rPr lang="ko-KR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년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)</a:t>
              </a:r>
              <a:r>
                <a:rPr lang="en-US" altLang="ko-KR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</a:t>
              </a:r>
              <a:r>
                <a:rPr lang="ko-KR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물류 만을 고집해온 시간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1524000" y="2306886"/>
            <a:ext cx="153157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18">
            <a:extLst>
              <a:ext uri="{FF2B5EF4-FFF2-40B4-BE49-F238E27FC236}">
                <a16:creationId xmlns:a16="http://schemas.microsoft.com/office/drawing/2014/main" id="{B4E28E1F-5695-4790-89E6-94D85C786710}"/>
              </a:ext>
            </a:extLst>
          </p:cNvPr>
          <p:cNvGrpSpPr/>
          <p:nvPr/>
        </p:nvGrpSpPr>
        <p:grpSpPr>
          <a:xfrm>
            <a:off x="6078583" y="4806715"/>
            <a:ext cx="3414794" cy="407031"/>
            <a:chOff x="1524000" y="3608071"/>
            <a:chExt cx="3414794" cy="407031"/>
          </a:xfrm>
        </p:grpSpPr>
        <p:sp>
          <p:nvSpPr>
            <p:cNvPr id="33" name="Oval 19">
              <a:extLst>
                <a:ext uri="{FF2B5EF4-FFF2-40B4-BE49-F238E27FC236}">
                  <a16:creationId xmlns:a16="http://schemas.microsoft.com/office/drawing/2014/main" id="{62C20322-AD7C-4BDE-883B-C576F40B77A7}"/>
                </a:ext>
              </a:extLst>
            </p:cNvPr>
            <p:cNvSpPr/>
            <p:nvPr/>
          </p:nvSpPr>
          <p:spPr>
            <a:xfrm>
              <a:off x="1524000" y="3608071"/>
              <a:ext cx="407031" cy="40703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+mj-lt"/>
                </a:rPr>
                <a:t>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D67C95-37B5-4A1F-9583-C58EFCDCAC98}"/>
                </a:ext>
              </a:extLst>
            </p:cNvPr>
            <p:cNvSpPr txBox="1"/>
            <p:nvPr/>
          </p:nvSpPr>
          <p:spPr>
            <a:xfrm>
              <a:off x="2097439" y="3704692"/>
              <a:ext cx="2841355" cy="1817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ko-KR" altLang="en-US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시간은 </a:t>
              </a:r>
              <a:r>
                <a:rPr lang="en-US" altLang="ko-KR" sz="1200" kern="100" dirty="0">
                  <a:solidFill>
                    <a:srgbClr val="FF0000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SAVE</a:t>
              </a:r>
              <a:r>
                <a:rPr lang="en-US" altLang="ko-KR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  </a:t>
              </a:r>
              <a:r>
                <a:rPr lang="ko-KR" altLang="en-US" sz="1200" kern="100" dirty="0"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화물은 </a:t>
              </a:r>
              <a:r>
                <a:rPr lang="en-US" altLang="ko-KR" sz="1200" kern="10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SAFE</a:t>
              </a:r>
              <a:endParaRPr lang="ko-KR" altLang="ko-KR" sz="12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8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accel="50000" decel="50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accel="50000" decel="50000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ccel="50000" decel="50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3D06AF8-755D-4DE6-B316-716A3515E6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2108525"/>
            <a:ext cx="2813050" cy="158178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A01A6EE-B651-4B37-9BC6-7D271AC6B5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661" y="4343401"/>
            <a:ext cx="2828925" cy="1590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5935E-CB81-4C4A-A212-2980F2CFA09E}"/>
              </a:ext>
            </a:extLst>
          </p:cNvPr>
          <p:cNvSpPr txBox="1"/>
          <p:nvPr/>
        </p:nvSpPr>
        <p:spPr>
          <a:xfrm>
            <a:off x="770883" y="2317460"/>
            <a:ext cx="333391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600" b="1" dirty="0"/>
              <a:t>Whenever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r>
              <a:rPr lang="ko-KR" altLang="ko-KR" sz="1200" i="1" dirty="0"/>
              <a:t>교차로나 도시에서 해가 뜨고 지는 모습 </a:t>
            </a:r>
            <a:r>
              <a:rPr lang="ko-KR" altLang="ko-KR" sz="1200" i="1" dirty="0" err="1"/>
              <a:t>타임랩스</a:t>
            </a:r>
            <a:endParaRPr lang="ko-KR" altLang="ko-KR" sz="1200" dirty="0"/>
          </a:p>
          <a:p>
            <a:pPr latinLnBrk="1"/>
            <a:endParaRPr lang="en-US" altLang="ko-K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F3533-42D2-40DD-B041-4F6CD31BE7EA}"/>
              </a:ext>
            </a:extLst>
          </p:cNvPr>
          <p:cNvSpPr txBox="1"/>
          <p:nvPr/>
        </p:nvSpPr>
        <p:spPr>
          <a:xfrm>
            <a:off x="730154" y="5398829"/>
            <a:ext cx="333391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600" b="1" dirty="0"/>
              <a:t>Whatever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r>
              <a:rPr lang="ko-KR" altLang="ko-KR" sz="1200" i="1" dirty="0"/>
              <a:t>서류봉투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소화물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농산물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이삿짐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마대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드럼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가구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냉장고</a:t>
            </a:r>
            <a:r>
              <a:rPr lang="en-US" altLang="ko-KR" sz="1200" i="1" dirty="0"/>
              <a:t>, </a:t>
            </a:r>
            <a:r>
              <a:rPr lang="ko-KR" altLang="ko-KR" sz="1200" i="1" dirty="0" err="1"/>
              <a:t>파렛트에</a:t>
            </a:r>
            <a:r>
              <a:rPr lang="ko-KR" altLang="ko-KR" sz="1200" i="1" dirty="0"/>
              <a:t> 쌓인 포대들이 탁탁 바뀌며 등장</a:t>
            </a:r>
            <a:endParaRPr lang="ko-KR" altLang="ko-KR" sz="1200" dirty="0"/>
          </a:p>
          <a:p>
            <a:pPr latinLnBrk="1"/>
            <a:endParaRPr lang="en-US" altLang="ko-K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1BD84-2B0B-4A28-A8B5-B232ABB9DB48}"/>
              </a:ext>
            </a:extLst>
          </p:cNvPr>
          <p:cNvSpPr txBox="1"/>
          <p:nvPr/>
        </p:nvSpPr>
        <p:spPr>
          <a:xfrm>
            <a:off x="730154" y="3771784"/>
            <a:ext cx="341537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ko-KR" sz="1600" b="1" dirty="0"/>
              <a:t>Wherever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r>
              <a:rPr lang="ko-KR" altLang="ko-KR" sz="1200" i="1" dirty="0"/>
              <a:t>도시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산간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해안가 등 다양한 모습이 일정한 톤으로 탁탁 바뀌며 등장</a:t>
            </a:r>
            <a:endParaRPr lang="ko-KR" altLang="ko-KR" sz="1200" dirty="0"/>
          </a:p>
          <a:p>
            <a:pPr latinLnBrk="1"/>
            <a:endParaRPr lang="en-US" altLang="ko-KR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B02A8D-B36E-4C05-BC84-C37A3F56C01A}"/>
              </a:ext>
            </a:extLst>
          </p:cNvPr>
          <p:cNvSpPr txBox="1"/>
          <p:nvPr/>
        </p:nvSpPr>
        <p:spPr>
          <a:xfrm>
            <a:off x="7973994" y="2276898"/>
            <a:ext cx="333391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atinLnBrk="1"/>
            <a:r>
              <a:rPr lang="en-US" altLang="ko-KR" sz="1600" b="1" dirty="0"/>
              <a:t>Whenever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r>
              <a:rPr lang="ko-KR" altLang="ko-KR" sz="1200" dirty="0"/>
              <a:t>언제나 이용할 수 있고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EE1D31-B8E8-4430-A494-871C75B944A3}"/>
              </a:ext>
            </a:extLst>
          </p:cNvPr>
          <p:cNvSpPr txBox="1"/>
          <p:nvPr/>
        </p:nvSpPr>
        <p:spPr>
          <a:xfrm>
            <a:off x="8022660" y="3699391"/>
            <a:ext cx="34153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atinLnBrk="1"/>
            <a:r>
              <a:rPr lang="en-US" altLang="ko-KR" sz="1600" b="1" dirty="0"/>
              <a:t>Wherever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endParaRPr lang="en-US" altLang="ko-KR" sz="1200" dirty="0"/>
          </a:p>
          <a:p>
            <a:pPr latinLnBrk="1"/>
            <a:r>
              <a:rPr lang="ko-KR" altLang="ko-KR" sz="1200" dirty="0"/>
              <a:t>어디서든</a:t>
            </a:r>
            <a:r>
              <a:rPr lang="en-US" altLang="ko-KR" sz="1200" dirty="0"/>
              <a:t>, </a:t>
            </a:r>
            <a:r>
              <a:rPr lang="ko-KR" altLang="ko-KR" sz="1200" dirty="0"/>
              <a:t>어디로든 보낼 수 있는데다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DDB05D-4FA0-461C-B2D8-1ADC98729243}"/>
              </a:ext>
            </a:extLst>
          </p:cNvPr>
          <p:cNvSpPr txBox="1"/>
          <p:nvPr/>
        </p:nvSpPr>
        <p:spPr>
          <a:xfrm>
            <a:off x="7973994" y="5306550"/>
            <a:ext cx="333391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atinLnBrk="1"/>
            <a:r>
              <a:rPr lang="en-US" altLang="ko-KR" sz="1600" b="1" dirty="0"/>
              <a:t>Whatever</a:t>
            </a:r>
            <a:endParaRPr lang="ko-KR" altLang="ko-KR" sz="1600" b="1" dirty="0"/>
          </a:p>
          <a:p>
            <a:pPr latinLnBrk="1"/>
            <a:endParaRPr lang="en-US" altLang="ko-KR" sz="1200" dirty="0"/>
          </a:p>
          <a:p>
            <a:pPr latinLnBrk="1"/>
            <a:r>
              <a:rPr lang="ko-KR" altLang="ko-KR" sz="1200" dirty="0"/>
              <a:t>무엇이든 한계</a:t>
            </a:r>
            <a:r>
              <a:rPr lang="en-US" altLang="ko-KR" sz="1200" dirty="0"/>
              <a:t> </a:t>
            </a:r>
            <a:r>
              <a:rPr lang="ko-KR" altLang="ko-KR" sz="1200" dirty="0"/>
              <a:t>없이 보낼 수 있는 택배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AB5CC-C614-4144-AEBF-FA96ADCE55CF}"/>
              </a:ext>
            </a:extLst>
          </p:cNvPr>
          <p:cNvSpPr txBox="1"/>
          <p:nvPr/>
        </p:nvSpPr>
        <p:spPr>
          <a:xfrm>
            <a:off x="1387853" y="344565"/>
            <a:ext cx="10692294" cy="364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일상을 연결시키는 당신 곁의 물류 전문가</a:t>
            </a:r>
            <a:r>
              <a:rPr lang="en-US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경동택배</a:t>
            </a:r>
            <a:r>
              <a:rPr lang="en-US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(ever</a:t>
            </a:r>
            <a:r>
              <a:rPr lang="ko-KR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그대로 있고 </a:t>
            </a:r>
            <a:r>
              <a:rPr lang="en-US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when, where, what</a:t>
            </a:r>
            <a:r>
              <a:rPr lang="ko-KR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 바뀐다</a:t>
            </a:r>
            <a:r>
              <a:rPr lang="en-US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영상 끝부분에 맞춰 </a:t>
            </a:r>
            <a:r>
              <a:rPr lang="ko-KR" altLang="ko-KR" sz="900" i="1" kern="100" dirty="0" err="1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나레이션이</a:t>
            </a:r>
            <a:r>
              <a:rPr lang="ko-KR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들어간다</a:t>
            </a:r>
            <a:r>
              <a:rPr lang="en-US" altLang="ko-KR" sz="900" i="1" kern="100" dirty="0">
                <a:solidFill>
                  <a:srgbClr val="4472C4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.)</a:t>
            </a:r>
            <a:endParaRPr lang="ko-KR" altLang="ko-KR" sz="9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12F0E77C-734C-4991-9D35-0DB736BE2B9C}"/>
              </a:ext>
            </a:extLst>
          </p:cNvPr>
          <p:cNvSpPr/>
          <p:nvPr/>
        </p:nvSpPr>
        <p:spPr>
          <a:xfrm>
            <a:off x="2996051" y="2405818"/>
            <a:ext cx="130546" cy="130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Oval 120">
            <a:extLst>
              <a:ext uri="{FF2B5EF4-FFF2-40B4-BE49-F238E27FC236}">
                <a16:creationId xmlns:a16="http://schemas.microsoft.com/office/drawing/2014/main" id="{28878863-F00B-48D4-9E0F-E61B08F5118A}"/>
              </a:ext>
            </a:extLst>
          </p:cNvPr>
          <p:cNvSpPr/>
          <p:nvPr/>
        </p:nvSpPr>
        <p:spPr>
          <a:xfrm>
            <a:off x="2996051" y="3849971"/>
            <a:ext cx="130546" cy="130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Oval 121">
            <a:extLst>
              <a:ext uri="{FF2B5EF4-FFF2-40B4-BE49-F238E27FC236}">
                <a16:creationId xmlns:a16="http://schemas.microsoft.com/office/drawing/2014/main" id="{732E134C-24FE-4ACD-9E67-C02A53CD4FD0}"/>
              </a:ext>
            </a:extLst>
          </p:cNvPr>
          <p:cNvSpPr/>
          <p:nvPr/>
        </p:nvSpPr>
        <p:spPr>
          <a:xfrm>
            <a:off x="2996051" y="5480103"/>
            <a:ext cx="130546" cy="130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Oval 119">
            <a:extLst>
              <a:ext uri="{FF2B5EF4-FFF2-40B4-BE49-F238E27FC236}">
                <a16:creationId xmlns:a16="http://schemas.microsoft.com/office/drawing/2014/main" id="{CE144888-D386-414B-A207-7D87B280FB97}"/>
              </a:ext>
            </a:extLst>
          </p:cNvPr>
          <p:cNvSpPr/>
          <p:nvPr/>
        </p:nvSpPr>
        <p:spPr>
          <a:xfrm>
            <a:off x="7775369" y="2327590"/>
            <a:ext cx="130546" cy="1305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Oval 120">
            <a:extLst>
              <a:ext uri="{FF2B5EF4-FFF2-40B4-BE49-F238E27FC236}">
                <a16:creationId xmlns:a16="http://schemas.microsoft.com/office/drawing/2014/main" id="{00468B6A-E21C-4687-A48C-1C0A0120CC09}"/>
              </a:ext>
            </a:extLst>
          </p:cNvPr>
          <p:cNvSpPr/>
          <p:nvPr/>
        </p:nvSpPr>
        <p:spPr>
          <a:xfrm>
            <a:off x="7760997" y="3757692"/>
            <a:ext cx="130546" cy="1305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Oval 121">
            <a:extLst>
              <a:ext uri="{FF2B5EF4-FFF2-40B4-BE49-F238E27FC236}">
                <a16:creationId xmlns:a16="http://schemas.microsoft.com/office/drawing/2014/main" id="{66B3CA5B-885B-484B-9983-17B194B3C75B}"/>
              </a:ext>
            </a:extLst>
          </p:cNvPr>
          <p:cNvSpPr/>
          <p:nvPr/>
        </p:nvSpPr>
        <p:spPr>
          <a:xfrm>
            <a:off x="7760997" y="5387824"/>
            <a:ext cx="130546" cy="1305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2905A541-2440-46FB-9805-0C56B91A9640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F50A842E-A0B3-4A0F-BBF9-EEB38AECB332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#1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0" name="Right Triangle 6">
              <a:extLst>
                <a:ext uri="{FF2B5EF4-FFF2-40B4-BE49-F238E27FC236}">
                  <a16:creationId xmlns:a16="http://schemas.microsoft.com/office/drawing/2014/main" id="{9D215621-E6D6-4EF9-9352-F6813AF6CAF1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FE4AA71F-FFDC-4A34-83EA-38CB4463467E}"/>
              </a:ext>
            </a:extLst>
          </p:cNvPr>
          <p:cNvSpPr txBox="1">
            <a:spLocks/>
          </p:cNvSpPr>
          <p:nvPr/>
        </p:nvSpPr>
        <p:spPr>
          <a:xfrm>
            <a:off x="700358" y="1389264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8F321F0-4FA3-486E-BD05-40BFEE7B48D4}"/>
              </a:ext>
            </a:extLst>
          </p:cNvPr>
          <p:cNvSpPr txBox="1">
            <a:spLocks/>
          </p:cNvSpPr>
          <p:nvPr/>
        </p:nvSpPr>
        <p:spPr>
          <a:xfrm>
            <a:off x="7578056" y="1318359"/>
            <a:ext cx="4571999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26638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C5935E-CB81-4C4A-A212-2980F2CFA09E}"/>
              </a:ext>
            </a:extLst>
          </p:cNvPr>
          <p:cNvSpPr txBox="1"/>
          <p:nvPr/>
        </p:nvSpPr>
        <p:spPr>
          <a:xfrm>
            <a:off x="805472" y="1914787"/>
            <a:ext cx="3333914" cy="31491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endParaRPr lang="en-US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i="1" dirty="0"/>
          </a:p>
          <a:p>
            <a:pPr latinLnBrk="1">
              <a:lnSpc>
                <a:spcPct val="200000"/>
              </a:lnSpc>
            </a:pPr>
            <a:r>
              <a:rPr lang="ko-KR" altLang="ko-KR" sz="1200" i="1" dirty="0"/>
              <a:t>터미널과 일출이 담긴 </a:t>
            </a:r>
            <a:r>
              <a:rPr lang="ko-KR" altLang="ko-KR" sz="1200" i="1" dirty="0" err="1"/>
              <a:t>타임랩스</a:t>
            </a:r>
            <a:r>
              <a:rPr lang="en-US" altLang="ko-KR" sz="1200" i="1" dirty="0"/>
              <a:t>, n</a:t>
            </a:r>
            <a:r>
              <a:rPr lang="ko-KR" altLang="ko-KR" sz="1200" i="1" dirty="0"/>
              <a:t>개의 터미널 모습이 </a:t>
            </a:r>
            <a:r>
              <a:rPr lang="ko-KR" altLang="ko-KR" sz="1200" i="1" dirty="0" err="1"/>
              <a:t>드론</a:t>
            </a:r>
            <a:r>
              <a:rPr lang="ko-KR" altLang="ko-KR" sz="1200" i="1" dirty="0"/>
              <a:t> 샷</a:t>
            </a:r>
            <a:r>
              <a:rPr lang="en-US" altLang="ko-KR" sz="1200" i="1" dirty="0"/>
              <a:t>, </a:t>
            </a:r>
            <a:r>
              <a:rPr lang="ko-KR" altLang="ko-KR" sz="1200" i="1" dirty="0" err="1"/>
              <a:t>회전샷</a:t>
            </a:r>
            <a:r>
              <a:rPr lang="ko-KR" altLang="ko-KR" sz="1200" i="1" dirty="0"/>
              <a:t> 등 하나씩 등장하며 왼쪽에 투명도 높인 지도 위로 해당 터미널이 있는 곳에 빛나는 점이 하나씩 생긴다</a:t>
            </a:r>
            <a:r>
              <a:rPr lang="en-US" altLang="ko-KR" sz="1200" i="1" dirty="0"/>
              <a:t>. </a:t>
            </a:r>
            <a:r>
              <a:rPr lang="ko-KR" altLang="ko-KR" sz="1200" i="1" dirty="0"/>
              <a:t>점 사이에 선이 생기며 연결된다</a:t>
            </a:r>
            <a:r>
              <a:rPr lang="en-US" altLang="ko-KR" sz="1200" i="1" dirty="0"/>
              <a:t>.</a:t>
            </a:r>
            <a:endParaRPr lang="ko-KR" altLang="ko-KR" sz="1200" dirty="0"/>
          </a:p>
          <a:p>
            <a:pPr latinLnBrk="1">
              <a:lnSpc>
                <a:spcPct val="200000"/>
              </a:lnSpc>
            </a:pPr>
            <a:endParaRPr lang="en-US" altLang="ko-KR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AB5CC-C614-4144-AEBF-FA96ADCE55CF}"/>
              </a:ext>
            </a:extLst>
          </p:cNvPr>
          <p:cNvSpPr txBox="1"/>
          <p:nvPr/>
        </p:nvSpPr>
        <p:spPr>
          <a:xfrm>
            <a:off x="1551133" y="294997"/>
            <a:ext cx="6098796" cy="642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9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개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en-US" altLang="ko-KR" kern="1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전국을 잇는 허브 터미널</a:t>
            </a: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10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0D0FD4E-D53B-407A-AAC8-E5701198A1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65" y="1620653"/>
            <a:ext cx="2794000" cy="1728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E0599EC-74CE-42D1-889C-1D68B11CE4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5" y="3976912"/>
            <a:ext cx="2800350" cy="157289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E6C2EC33-0796-43C5-A247-9C02B8F035BD}"/>
              </a:ext>
            </a:extLst>
          </p:cNvPr>
          <p:cNvSpPr txBox="1">
            <a:spLocks/>
          </p:cNvSpPr>
          <p:nvPr/>
        </p:nvSpPr>
        <p:spPr>
          <a:xfrm>
            <a:off x="664425" y="1865335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CAA1577-9ED5-4304-A512-31647C3273D1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78F4EE3-4F36-4CAC-BA75-CCC6DB060FD6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#2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Right Triangle 6">
              <a:extLst>
                <a:ext uri="{FF2B5EF4-FFF2-40B4-BE49-F238E27FC236}">
                  <a16:creationId xmlns:a16="http://schemas.microsoft.com/office/drawing/2014/main" id="{837E4AC9-E60C-43F6-A6FD-1E61DC7EE17A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D153B7-9A7A-4CBE-A129-434230622F16}"/>
              </a:ext>
            </a:extLst>
          </p:cNvPr>
          <p:cNvSpPr txBox="1"/>
          <p:nvPr/>
        </p:nvSpPr>
        <p:spPr>
          <a:xfrm>
            <a:off x="7851265" y="2789886"/>
            <a:ext cx="4019157" cy="1516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lnSpc>
                <a:spcPct val="200000"/>
              </a:lnSpc>
              <a:spcAft>
                <a:spcPts val="800"/>
              </a:spcAft>
            </a:pPr>
            <a:r>
              <a:rPr lang="ko-KR" altLang="ko-KR" sz="1200" dirty="0"/>
              <a:t>전국을 잇는 허브 터미널처럼 우리는 고객과의 신뢰를 이어 나가고 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물량을 원활하게 소화하기 위해 증축한 </a:t>
            </a:r>
            <a:r>
              <a:rPr lang="en-US" altLang="ko-KR" sz="1200" dirty="0"/>
              <a:t>n</a:t>
            </a:r>
            <a:r>
              <a:rPr lang="ko-KR" altLang="ko-KR" sz="1200" dirty="0"/>
              <a:t>개의 터미널은 상</a:t>
            </a:r>
            <a:r>
              <a:rPr lang="en-US" altLang="ko-KR" sz="1200" dirty="0">
                <a:sym typeface="Wingdings" panose="05000000000000000000" pitchFamily="2" charset="2"/>
              </a:rPr>
              <a:t></a:t>
            </a:r>
            <a:r>
              <a:rPr lang="ko-KR" altLang="ko-KR" sz="1200" dirty="0"/>
              <a:t>하차 작업과 분류 작업을 통해 전국 방방곡곡으로 고객님의 물품을 빠르게 배송합니다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C837457-C0D0-4C42-9E3A-6ED60D1B3EF6}"/>
              </a:ext>
            </a:extLst>
          </p:cNvPr>
          <p:cNvSpPr txBox="1">
            <a:spLocks/>
          </p:cNvSpPr>
          <p:nvPr/>
        </p:nvSpPr>
        <p:spPr>
          <a:xfrm>
            <a:off x="7929291" y="1865335"/>
            <a:ext cx="4571999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Audio</a:t>
            </a:r>
          </a:p>
        </p:txBody>
      </p:sp>
    </p:spTree>
    <p:extLst>
      <p:ext uri="{BB962C8B-B14F-4D97-AF65-F5344CB8AC3E}">
        <p14:creationId xmlns:p14="http://schemas.microsoft.com/office/powerpoint/2010/main" val="12384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C5935E-CB81-4C4A-A212-2980F2CFA09E}"/>
              </a:ext>
            </a:extLst>
          </p:cNvPr>
          <p:cNvSpPr txBox="1"/>
          <p:nvPr/>
        </p:nvSpPr>
        <p:spPr>
          <a:xfrm>
            <a:off x="805472" y="1914787"/>
            <a:ext cx="3333914" cy="2882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latinLnBrk="1"/>
            <a:r>
              <a:rPr lang="en-US" altLang="ko-KR" sz="16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ko-KR" altLang="ko-KR" sz="1600" b="1" dirty="0"/>
          </a:p>
          <a:p>
            <a:pPr latinLnBrk="1"/>
            <a:endParaRPr lang="en-US" altLang="ko-KR" sz="1200" i="1" dirty="0"/>
          </a:p>
          <a:p>
            <a:pPr latinLnBrk="1"/>
            <a:endParaRPr lang="en-US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i="1" dirty="0"/>
          </a:p>
          <a:p>
            <a:pPr latinLnBrk="1">
              <a:lnSpc>
                <a:spcPct val="200000"/>
              </a:lnSpc>
              <a:spcAft>
                <a:spcPts val="800"/>
              </a:spcAft>
            </a:pPr>
            <a:r>
              <a:rPr lang="ko-KR" altLang="ko-KR" sz="1200" i="1" dirty="0"/>
              <a:t>화성 터미널 지붕에서 위로 올라가는 </a:t>
            </a:r>
            <a:r>
              <a:rPr lang="ko-KR" altLang="ko-KR" sz="1200" i="1" dirty="0" err="1"/>
              <a:t>드론</a:t>
            </a:r>
            <a:r>
              <a:rPr lang="ko-KR" altLang="ko-KR" sz="1200" i="1" dirty="0"/>
              <a:t> 샷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전경을 보여주며 회전하는 </a:t>
            </a:r>
            <a:r>
              <a:rPr lang="ko-KR" altLang="ko-KR" sz="1200" i="1" dirty="0" err="1"/>
              <a:t>드론</a:t>
            </a:r>
            <a:r>
              <a:rPr lang="ko-KR" altLang="ko-KR" sz="1200" i="1" dirty="0"/>
              <a:t> 샷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트럭이 진입해 작업하는 모습</a:t>
            </a:r>
            <a:r>
              <a:rPr lang="en-US" altLang="ko-KR" sz="1200" i="1" dirty="0"/>
              <a:t>, </a:t>
            </a:r>
            <a:r>
              <a:rPr lang="ko-KR" altLang="ko-KR" sz="1200" i="1" dirty="0"/>
              <a:t>작업하는 사람으로부터 멀어지는</a:t>
            </a:r>
            <a:r>
              <a:rPr lang="en-US" altLang="ko-KR" sz="1200" i="1" dirty="0"/>
              <a:t>(</a:t>
            </a:r>
            <a:r>
              <a:rPr lang="ko-KR" altLang="ko-KR" sz="1200" i="1" dirty="0"/>
              <a:t>규모 보여주는</a:t>
            </a:r>
            <a:r>
              <a:rPr lang="en-US" altLang="ko-KR" sz="1200" i="1" dirty="0"/>
              <a:t>) </a:t>
            </a:r>
            <a:r>
              <a:rPr lang="ko-KR" altLang="ko-KR" sz="1200" i="1" dirty="0" err="1"/>
              <a:t>드론</a:t>
            </a:r>
            <a:r>
              <a:rPr lang="ko-KR" altLang="ko-KR" sz="1200" i="1" dirty="0"/>
              <a:t> 샷이 등장한다</a:t>
            </a:r>
            <a:r>
              <a:rPr lang="en-US" altLang="ko-KR" sz="1200" i="1" dirty="0"/>
              <a:t>.</a:t>
            </a:r>
            <a:endParaRPr lang="ko-KR" altLang="ko-KR" sz="1200" i="1" dirty="0"/>
          </a:p>
          <a:p>
            <a:pPr latinLnBrk="1">
              <a:lnSpc>
                <a:spcPct val="200000"/>
              </a:lnSpc>
            </a:pPr>
            <a:endParaRPr lang="en-US" altLang="ko-KR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6AB5CC-C614-4144-AEBF-FA96ADCE55CF}"/>
              </a:ext>
            </a:extLst>
          </p:cNvPr>
          <p:cNvSpPr txBox="1"/>
          <p:nvPr/>
        </p:nvSpPr>
        <p:spPr>
          <a:xfrm>
            <a:off x="1551132" y="294997"/>
            <a:ext cx="7240529" cy="642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33,540(</a:t>
            </a:r>
            <a:r>
              <a:rPr lang="ko-KR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평</a:t>
            </a:r>
            <a:r>
              <a:rPr lang="en-US" altLang="ko-KR" sz="1800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국내 최대 규모의 단일 터미널</a:t>
            </a:r>
            <a:r>
              <a:rPr lang="en-US" altLang="ko-KR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(</a:t>
            </a:r>
            <a:r>
              <a:rPr lang="ko-KR" altLang="en-US" sz="1800" kern="10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화성 </a:t>
            </a:r>
            <a:r>
              <a:rPr lang="ko-KR" altLang="en-US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메가 허브 터미널</a:t>
            </a:r>
            <a:r>
              <a:rPr lang="en-US" altLang="ko-KR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endParaRPr lang="ko-KR" altLang="ko-KR" sz="10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6C2EC33-0796-43C5-A247-9C02B8F035BD}"/>
              </a:ext>
            </a:extLst>
          </p:cNvPr>
          <p:cNvSpPr txBox="1">
            <a:spLocks/>
          </p:cNvSpPr>
          <p:nvPr/>
        </p:nvSpPr>
        <p:spPr>
          <a:xfrm>
            <a:off x="615924" y="1898597"/>
            <a:ext cx="3474961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Video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CAA1577-9ED5-4304-A512-31647C3273D1}"/>
              </a:ext>
            </a:extLst>
          </p:cNvPr>
          <p:cNvGrpSpPr/>
          <p:nvPr/>
        </p:nvGrpSpPr>
        <p:grpSpPr>
          <a:xfrm>
            <a:off x="567167" y="355451"/>
            <a:ext cx="707960" cy="294190"/>
            <a:chOff x="1523999" y="765175"/>
            <a:chExt cx="526943" cy="294190"/>
          </a:xfrm>
        </p:grpSpPr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F78F4EE3-4F36-4CAC-BA75-CCC6DB060FD6}"/>
                </a:ext>
              </a:extLst>
            </p:cNvPr>
            <p:cNvSpPr/>
            <p:nvPr/>
          </p:nvSpPr>
          <p:spPr>
            <a:xfrm>
              <a:off x="1523999" y="765175"/>
              <a:ext cx="526943" cy="2220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rgbClr val="FFFFFF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Story #3</a:t>
              </a:r>
              <a:endParaRPr lang="en-US" sz="900" b="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Right Triangle 6">
              <a:extLst>
                <a:ext uri="{FF2B5EF4-FFF2-40B4-BE49-F238E27FC236}">
                  <a16:creationId xmlns:a16="http://schemas.microsoft.com/office/drawing/2014/main" id="{837E4AC9-E60C-43F6-A6FD-1E61DC7EE17A}"/>
                </a:ext>
              </a:extLst>
            </p:cNvPr>
            <p:cNvSpPr/>
            <p:nvPr/>
          </p:nvSpPr>
          <p:spPr>
            <a:xfrm flipV="1">
              <a:off x="1524000" y="987188"/>
              <a:ext cx="72580" cy="7217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D153B7-9A7A-4CBE-A129-434230622F16}"/>
              </a:ext>
            </a:extLst>
          </p:cNvPr>
          <p:cNvSpPr txBox="1"/>
          <p:nvPr/>
        </p:nvSpPr>
        <p:spPr>
          <a:xfrm>
            <a:off x="7851265" y="2789886"/>
            <a:ext cx="4019157" cy="262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200000"/>
              </a:lnSpc>
              <a:spcAft>
                <a:spcPts val="800"/>
              </a:spcAft>
            </a:pPr>
            <a:r>
              <a:rPr lang="ko-KR" altLang="ko-KR" sz="1200" dirty="0"/>
              <a:t>대형 화물 차량 </a:t>
            </a:r>
            <a:r>
              <a:rPr lang="en-US" altLang="ko-KR" sz="1200" dirty="0"/>
              <a:t>325</a:t>
            </a:r>
            <a:r>
              <a:rPr lang="ko-KR" altLang="ko-KR" sz="1200" dirty="0"/>
              <a:t>대가 동시 접안 가능한 화성터미널은 국내 최대 규모를 자랑하고 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수도권의 밀집된 물량을 해소하고 지방 네트워크를 향상시켜 물류 혁신을 일으키고 있습니다</a:t>
            </a:r>
            <a:r>
              <a:rPr lang="en-US" altLang="ko-KR" sz="1200" dirty="0"/>
              <a:t>. </a:t>
            </a:r>
            <a:r>
              <a:rPr lang="ko-KR" altLang="ko-KR" sz="1200" dirty="0"/>
              <a:t>작업자의 편의와 안전을 생각한 자동차와 지게차 정비 시스템 구축과 전기 지게차 도입은 근로환경 개선과 자연과의 공존을 생각하는 경동택배의 마음입니다</a:t>
            </a:r>
            <a:r>
              <a:rPr lang="en-US" altLang="ko-KR" sz="1200" dirty="0"/>
              <a:t>.</a:t>
            </a:r>
            <a:endParaRPr lang="ko-KR" altLang="ko-KR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C837457-C0D0-4C42-9E3A-6ED60D1B3EF6}"/>
              </a:ext>
            </a:extLst>
          </p:cNvPr>
          <p:cNvSpPr txBox="1">
            <a:spLocks/>
          </p:cNvSpPr>
          <p:nvPr/>
        </p:nvSpPr>
        <p:spPr>
          <a:xfrm>
            <a:off x="7929291" y="1865335"/>
            <a:ext cx="4571999" cy="748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Audio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C79604E-EC23-4383-B2FB-87F4890224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2" y="1620653"/>
            <a:ext cx="2827655" cy="159067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02B3989-75A8-4E67-92BF-5EE733352E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13" y="3646672"/>
            <a:ext cx="28289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Bazz Color">
      <a:dk1>
        <a:srgbClr val="222222"/>
      </a:dk1>
      <a:lt1>
        <a:sysClr val="window" lastClr="FFFFFF"/>
      </a:lt1>
      <a:dk2>
        <a:srgbClr val="222222"/>
      </a:dk2>
      <a:lt2>
        <a:srgbClr val="FFFFFF"/>
      </a:lt2>
      <a:accent1>
        <a:srgbClr val="FF0000"/>
      </a:accent1>
      <a:accent2>
        <a:srgbClr val="FF3333"/>
      </a:accent2>
      <a:accent3>
        <a:srgbClr val="FF4C4C"/>
      </a:accent3>
      <a:accent4>
        <a:srgbClr val="FF6666"/>
      </a:accent4>
      <a:accent5>
        <a:srgbClr val="FF7F7F"/>
      </a:accent5>
      <a:accent6>
        <a:srgbClr val="FF9999"/>
      </a:accent6>
      <a:hlink>
        <a:srgbClr val="0563C1"/>
      </a:hlink>
      <a:folHlink>
        <a:srgbClr val="954F72"/>
      </a:folHlink>
    </a:clrScheme>
    <a:fontScheme name="Bazz Fonts - Inter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azz Color">
      <a:dk1>
        <a:srgbClr val="222222"/>
      </a:dk1>
      <a:lt1>
        <a:sysClr val="window" lastClr="FFFFFF"/>
      </a:lt1>
      <a:dk2>
        <a:srgbClr val="222222"/>
      </a:dk2>
      <a:lt2>
        <a:srgbClr val="FFFFFF"/>
      </a:lt2>
      <a:accent1>
        <a:srgbClr val="FF0000"/>
      </a:accent1>
      <a:accent2>
        <a:srgbClr val="FF3333"/>
      </a:accent2>
      <a:accent3>
        <a:srgbClr val="FF4C4C"/>
      </a:accent3>
      <a:accent4>
        <a:srgbClr val="FF6666"/>
      </a:accent4>
      <a:accent5>
        <a:srgbClr val="FF7F7F"/>
      </a:accent5>
      <a:accent6>
        <a:srgbClr val="FF9999"/>
      </a:accent6>
      <a:hlink>
        <a:srgbClr val="0563C1"/>
      </a:hlink>
      <a:folHlink>
        <a:srgbClr val="954F72"/>
      </a:folHlink>
    </a:clrScheme>
    <a:fontScheme name="Bazz Fonts - Inter">
      <a:majorFont>
        <a:latin typeface="Inter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866</Words>
  <Application>Microsoft Office PowerPoint</Application>
  <PresentationFormat>와이드스크린</PresentationFormat>
  <Paragraphs>133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-apple-system</vt:lpstr>
      <vt:lpstr>Inter</vt:lpstr>
      <vt:lpstr>Inter Bold</vt:lpstr>
      <vt:lpstr>Open Sans</vt:lpstr>
      <vt:lpstr>Open Sans SemiBold</vt:lpstr>
      <vt:lpstr>맑은 고딕</vt:lpstr>
      <vt:lpstr>Arial</vt:lpstr>
      <vt:lpstr>Calibri</vt:lpstr>
      <vt:lpstr>Times New Roman</vt:lpstr>
      <vt:lpstr>Wingdings</vt:lpstr>
      <vt:lpstr>Office Theme</vt:lpstr>
      <vt:lpstr>1_Office Theme</vt:lpstr>
      <vt:lpstr>PowerPoint 프레젠테이션</vt:lpstr>
      <vt:lpstr>제작범위</vt:lpstr>
      <vt:lpstr>활용계획 </vt:lpstr>
      <vt:lpstr>   일정  :  4월중 제작 예정 .     예산 : 미정  1,500(만원)      영상 1. 경동택배 공식홍보영상  영상2. 모든 세대에게 어필 가능한  온라인용 경동택배 홍보 영상     </vt:lpstr>
      <vt:lpstr>제작내용</vt:lpstr>
      <vt:lpstr>Scenario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시간은 Save, 화물은 Safe (sa은 그대로 있고 ve, fe만 바뀐다)  </vt:lpstr>
      <vt:lpstr> https://youtu.be/3xber85khYU  가농바이오-  숫자를 내세워 서비스, 품질에 대해 후술하는 영상  02.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TemplateZuu</dc:creator>
  <cp:lastModifiedBy>user</cp:lastModifiedBy>
  <cp:revision>366</cp:revision>
  <dcterms:created xsi:type="dcterms:W3CDTF">2020-01-28T05:25:27Z</dcterms:created>
  <dcterms:modified xsi:type="dcterms:W3CDTF">2021-03-23T06:47:54Z</dcterms:modified>
</cp:coreProperties>
</file>