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0" r:id="rId5"/>
    <p:sldId id="261" r:id="rId6"/>
    <p:sldId id="263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101B4B44-35BE-435F-9863-3B7C97E84D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98453ED-E514-4DA7-BAC6-457828C43F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E97AD-F7F5-47A6-A59A-3101FFAB232F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9347006-2E06-4FE1-8927-E4C3716B00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0DD13D7-D722-4DC3-B358-0062579119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66233-6B12-4A0D-8967-D00DB4181B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80093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ADAAE-9293-4F3F-B9E8-77C072616B18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59DA0-C4E7-41A0-967D-4ACC34D0F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87062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C78FE6-C68D-4F8B-88BC-BC2AFD39C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4CA5F83-6180-473E-8488-3D5D126D6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C4A1DF3-24F6-4035-B1EC-C3ECC09C7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A018355-2741-4F8E-ABA1-A3B6183F6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B4B20D-5092-4130-9611-871C52408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48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6F3D94-CCE7-4A5A-8563-D5693B431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E241A26-4D5C-46DE-AAA6-7502A99FE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389918-04F1-4812-AB47-017B52615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2E8025-0D07-4373-9090-4FC0126E2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49E813-E4DE-4E29-90AE-CC51BE84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570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5EA3CD9-EFF5-4EDE-9A41-641193A2D9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43EC1B7-4249-499C-9E56-F83E47D36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7890E1D-1A49-4B4A-ABB3-BB9A4CBFF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8A9247-689C-49DD-B336-D5B23CBA8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28C8B0-E0F1-49FA-B138-843F582C6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34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79CAE4-3778-4911-B9DF-8CA6A094C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12B5260-BF66-44C0-92B0-45C6607AF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2C3BC6-DB73-40AA-BD6A-72EEC1224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EB98F9A-7184-4F9A-A595-13ECAE5B7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B0E00E-F4F2-4536-8E9A-EDB81C11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679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EB4062-89ED-412B-8EE8-92E3F764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F2D5296-7247-4EFB-B3CF-63B24B018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D6B68E-0328-4443-AACE-B816A376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B0DE4B-2E25-4D7B-8CC5-7B2CAC90C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AD65A9-E69A-4BA9-AFB9-0A3B87934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921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A2EB2E-F342-402B-9C3B-C42786459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EF8DCD-72E2-412B-B29E-01737D806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1227879-9D8F-4AFD-A028-745F0F807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9B28CEA-3DF9-4117-BAC6-6580CDF25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B12F824-A607-4A13-9631-FB194901B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7B6C7E2-5329-4CC7-975C-5944E6660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666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FC8AB9-C053-442C-831B-2442A3CF1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7D844B7-8890-499F-82A6-86A5CA2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73E4340-B71A-495F-B9F2-0188E8A2C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03C54CF-509F-4722-9630-E10BAD401F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FE08866-818C-45AE-AABC-E2FC64875E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63C2D88-B130-407F-975E-6CCD58DC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21E20F-C229-469D-9B37-94C558DA8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EEA340F-4B29-4BCC-9966-08BFF7E40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97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DC7F45-EC9C-4A3E-8ED3-7A386CAD7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CB987D8-D3C6-4013-8F8F-8FD8CFD3D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FA1984C-FB6E-4850-BCC5-4AB9405F0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E766C67-4CBF-4D25-9EAC-FCA3F3F1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33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C442594-4CB8-41B3-B656-E3072A2C8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1780BB8-1CE2-404D-B302-49E74B906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2155B9F-47E4-48E2-8D6F-7C7712519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039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7567BAA-9B32-40EF-BE38-B155C7F99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A17CE60-A363-4DA2-BEC7-4EF4EDE96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B9614FA-35B3-4466-813E-2D90974C4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BCE1377-0B39-4E95-9F81-06F93E425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10CA708-2C1B-47F1-95BB-6DA57170C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AE0CCAB-9C53-40A8-ACC2-D059172A5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414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78B6A6-D5E0-4F4C-BC16-4859C664E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D4AF820-0AD9-4C22-8697-1777677ABF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A6D15E7-76A8-4957-B9E9-4305228DC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2315BD-2EF8-4342-9920-BDCE74313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122A9BE-79D8-49A4-9F26-4A121AE5F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C051BAA-D6E8-44BC-8EEF-4EC6E3CA8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928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8352439-42D6-4047-A5BC-4D9B61969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2E117D3-9EF6-45F5-9AF4-2B11AFF78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AAFFE17-597C-4372-8775-AC1CB677E0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FA5D9-F74F-409E-9635-749F33B52777}" type="datetimeFigureOut">
              <a:rPr lang="ko-KR" altLang="en-US" smtClean="0"/>
              <a:t>2020-07-13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D4B59AB-3732-47E2-91A8-2125CF0BE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7DC648E-38E6-4EFB-8DCA-63E8419ABC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0D31B-779A-42FC-AD2A-680C81F00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487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화면 배경, 겨울, 그라데이션 (#37207)">
            <a:extLst>
              <a:ext uri="{FF2B5EF4-FFF2-40B4-BE49-F238E27FC236}">
                <a16:creationId xmlns:a16="http://schemas.microsoft.com/office/drawing/2014/main" id="{61D2E7EC-0464-4966-8355-F38159DF6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7E65924E-50E5-4364-9037-CD8870F537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5273" y="1877832"/>
            <a:ext cx="1021452" cy="122628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A9CB6A2-F152-483F-856E-9FA1E26B3A7C}"/>
              </a:ext>
            </a:extLst>
          </p:cNvPr>
          <p:cNvSpPr txBox="1"/>
          <p:nvPr/>
        </p:nvSpPr>
        <p:spPr>
          <a:xfrm>
            <a:off x="4577794" y="3198167"/>
            <a:ext cx="30364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err="1">
                <a:solidFill>
                  <a:schemeClr val="bg1"/>
                </a:solidFill>
              </a:rPr>
              <a:t>캐럿펀트</a:t>
            </a:r>
            <a:r>
              <a:rPr lang="ko-KR" altLang="en-US" dirty="0">
                <a:solidFill>
                  <a:schemeClr val="bg1"/>
                </a:solidFill>
              </a:rPr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회사소개서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F28200-46D9-42B2-AADA-D3E56142C653}"/>
              </a:ext>
            </a:extLst>
          </p:cNvPr>
          <p:cNvSpPr txBox="1"/>
          <p:nvPr/>
        </p:nvSpPr>
        <p:spPr>
          <a:xfrm>
            <a:off x="4719659" y="3577717"/>
            <a:ext cx="27526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>
                <a:solidFill>
                  <a:schemeClr val="bg1"/>
                </a:solidFill>
              </a:rPr>
              <a:t>Heritage Total Solution Service Provider</a:t>
            </a:r>
            <a:endParaRPr lang="ko-KR" altLang="en-US" sz="11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45CF2F-D8DE-4D16-B516-F83E3AE0EEF9}"/>
              </a:ext>
            </a:extLst>
          </p:cNvPr>
          <p:cNvSpPr txBox="1"/>
          <p:nvPr/>
        </p:nvSpPr>
        <p:spPr>
          <a:xfrm>
            <a:off x="5665430" y="5620624"/>
            <a:ext cx="861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>
                <a:solidFill>
                  <a:schemeClr val="bg1"/>
                </a:solidFill>
              </a:rPr>
              <a:t>2017.12.01</a:t>
            </a:r>
            <a:endParaRPr lang="en-US" altLang="ko-KR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873E0EA-182A-4B8C-88C3-840D7A4BD251}"/>
              </a:ext>
            </a:extLst>
          </p:cNvPr>
          <p:cNvSpPr txBox="1"/>
          <p:nvPr/>
        </p:nvSpPr>
        <p:spPr>
          <a:xfrm>
            <a:off x="5041861" y="5853648"/>
            <a:ext cx="21082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err="1">
                <a:solidFill>
                  <a:schemeClr val="bg1"/>
                </a:solidFill>
              </a:rPr>
              <a:t>Carrotphant</a:t>
            </a:r>
            <a:r>
              <a:rPr lang="en-US" altLang="ko-KR" sz="1100" dirty="0">
                <a:solidFill>
                  <a:schemeClr val="bg1"/>
                </a:solidFill>
              </a:rPr>
              <a:t> </a:t>
            </a:r>
            <a:r>
              <a:rPr lang="en-US" altLang="ko-KR" sz="1100" b="1" dirty="0">
                <a:solidFill>
                  <a:schemeClr val="bg1"/>
                </a:solidFill>
              </a:rPr>
              <a:t>Marketing Team</a:t>
            </a:r>
            <a:endParaRPr lang="en-US" altLang="ko-KR" b="1" dirty="0">
              <a:solidFill>
                <a:schemeClr val="bg1"/>
              </a:solidFill>
            </a:endParaRPr>
          </a:p>
        </p:txBody>
      </p:sp>
      <p:pic>
        <p:nvPicPr>
          <p:cNvPr id="14" name="그림 13" descr="표지판, 시계, 교통, 옅은이(가) 표시된 사진&#10;&#10;자동 생성된 설명">
            <a:extLst>
              <a:ext uri="{FF2B5EF4-FFF2-40B4-BE49-F238E27FC236}">
                <a16:creationId xmlns:a16="http://schemas.microsoft.com/office/drawing/2014/main" id="{60C9436F-8077-4A31-8DCB-678B77E631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674" y="6163827"/>
            <a:ext cx="1660651" cy="32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26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FD7A7EF0-CED5-49B8-9389-33E04FF871E5}"/>
              </a:ext>
            </a:extLst>
          </p:cNvPr>
          <p:cNvCxnSpPr>
            <a:cxnSpLocks/>
          </p:cNvCxnSpPr>
          <p:nvPr/>
        </p:nvCxnSpPr>
        <p:spPr>
          <a:xfrm>
            <a:off x="1048624" y="973123"/>
            <a:ext cx="1236236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C706B93-13FF-4ECA-81EA-78CD6AB105AC}"/>
              </a:ext>
            </a:extLst>
          </p:cNvPr>
          <p:cNvSpPr txBox="1"/>
          <p:nvPr/>
        </p:nvSpPr>
        <p:spPr>
          <a:xfrm>
            <a:off x="964733" y="1011597"/>
            <a:ext cx="1619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>
                <a:solidFill>
                  <a:srgbClr val="92D050"/>
                </a:solidFill>
              </a:rPr>
              <a:t>2. </a:t>
            </a:r>
            <a:r>
              <a:rPr lang="ko-KR" altLang="en-US" sz="1600" dirty="0">
                <a:solidFill>
                  <a:srgbClr val="92D050"/>
                </a:solidFill>
              </a:rPr>
              <a:t>서비스소개</a:t>
            </a:r>
          </a:p>
        </p:txBody>
      </p: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0DE43622-3CE6-444C-BA70-91140C77352A}"/>
              </a:ext>
            </a:extLst>
          </p:cNvPr>
          <p:cNvCxnSpPr>
            <a:cxnSpLocks/>
          </p:cNvCxnSpPr>
          <p:nvPr/>
        </p:nvCxnSpPr>
        <p:spPr>
          <a:xfrm>
            <a:off x="1048624" y="1812023"/>
            <a:ext cx="1236236" cy="0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80BB5BF-825E-4497-9B24-1B129B1B8840}"/>
              </a:ext>
            </a:extLst>
          </p:cNvPr>
          <p:cNvSpPr txBox="1"/>
          <p:nvPr/>
        </p:nvSpPr>
        <p:spPr>
          <a:xfrm>
            <a:off x="3120703" y="1011597"/>
            <a:ext cx="5696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기술발전 기반 서비스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97C050-EFF0-46B1-BD89-C279CFBDC493}"/>
              </a:ext>
            </a:extLst>
          </p:cNvPr>
          <p:cNvSpPr txBox="1"/>
          <p:nvPr/>
        </p:nvSpPr>
        <p:spPr>
          <a:xfrm>
            <a:off x="3120703" y="1812023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스캔 자동화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A05D811-DAE8-4951-82E2-92B50E69DE91}"/>
              </a:ext>
            </a:extLst>
          </p:cNvPr>
          <p:cNvSpPr txBox="1"/>
          <p:nvPr/>
        </p:nvSpPr>
        <p:spPr>
          <a:xfrm>
            <a:off x="3120703" y="2889448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실측 자동화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3A9F900-88DB-455F-885F-6461B0591943}"/>
              </a:ext>
            </a:extLst>
          </p:cNvPr>
          <p:cNvSpPr txBox="1"/>
          <p:nvPr/>
        </p:nvSpPr>
        <p:spPr>
          <a:xfrm>
            <a:off x="3120703" y="2150577"/>
            <a:ext cx="59113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/>
              <a:t>로봇암을 활용하여 유물에 대한 </a:t>
            </a:r>
            <a:r>
              <a:rPr lang="en-US" altLang="ko-KR" sz="1400" dirty="0"/>
              <a:t>3D </a:t>
            </a:r>
            <a:r>
              <a:rPr lang="ko-KR" altLang="en-US" sz="1400" dirty="0"/>
              <a:t>스캔 자동화 기술 개발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박스형 </a:t>
            </a:r>
            <a:r>
              <a:rPr lang="en-US" altLang="ko-KR" sz="1400" dirty="0"/>
              <a:t>360º </a:t>
            </a:r>
            <a:r>
              <a:rPr lang="ko-KR" altLang="en-US" sz="1400" dirty="0"/>
              <a:t>회전형 유물 스캐닝 박스 개발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endParaRPr lang="ko-KR" altLang="en-US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885D2EA-70AF-4F74-924E-52A5897EA26C}"/>
              </a:ext>
            </a:extLst>
          </p:cNvPr>
          <p:cNvSpPr txBox="1"/>
          <p:nvPr/>
        </p:nvSpPr>
        <p:spPr>
          <a:xfrm>
            <a:off x="3120703" y="3228002"/>
            <a:ext cx="70683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/>
              <a:t>유물 </a:t>
            </a:r>
            <a:r>
              <a:rPr lang="en-US" altLang="ko-KR" sz="1400" dirty="0"/>
              <a:t>360º </a:t>
            </a:r>
            <a:r>
              <a:rPr lang="ko-KR" altLang="en-US" sz="1400" dirty="0"/>
              <a:t>커팅 및 커팅라인 자동 선택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 err="1"/>
              <a:t>딥러닝을</a:t>
            </a:r>
            <a:r>
              <a:rPr lang="ko-KR" altLang="en-US" sz="1400" dirty="0"/>
              <a:t> 통한 유물 자동 식별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 err="1"/>
              <a:t>메크로를</a:t>
            </a:r>
            <a:r>
              <a:rPr lang="ko-KR" altLang="en-US" sz="1400" dirty="0"/>
              <a:t> 통한 주기입력 자동화</a:t>
            </a:r>
            <a:endParaRPr lang="en-US" altLang="ko-KR" sz="1400" dirty="0"/>
          </a:p>
          <a:p>
            <a:endParaRPr lang="ko-KR" altLang="en-US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6A876C5-4762-44B7-B0C0-B703A8868CF1}"/>
              </a:ext>
            </a:extLst>
          </p:cNvPr>
          <p:cNvSpPr txBox="1"/>
          <p:nvPr/>
        </p:nvSpPr>
        <p:spPr>
          <a:xfrm>
            <a:off x="3120703" y="4520663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기술 콘텐츠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17E088-24D4-40CB-8479-18250834B3B8}"/>
              </a:ext>
            </a:extLst>
          </p:cNvPr>
          <p:cNvSpPr txBox="1"/>
          <p:nvPr/>
        </p:nvSpPr>
        <p:spPr>
          <a:xfrm>
            <a:off x="3120703" y="4859217"/>
            <a:ext cx="70683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sz="1400" dirty="0"/>
              <a:t>Tangible Interface</a:t>
            </a:r>
            <a:r>
              <a:rPr lang="ko-KR" altLang="en-US" sz="1400" dirty="0"/>
              <a:t>를 활용한 실측 강의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스마트폰을 활용한 유물 </a:t>
            </a:r>
            <a:r>
              <a:rPr lang="ko-KR" altLang="en-US" sz="1400" dirty="0" err="1"/>
              <a:t>실견</a:t>
            </a:r>
            <a:r>
              <a:rPr lang="ko-KR" altLang="en-US" sz="1400" dirty="0"/>
              <a:t> 서비스</a:t>
            </a:r>
            <a:endParaRPr lang="en-US" altLang="ko-KR" sz="1400" dirty="0"/>
          </a:p>
          <a:p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474774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192598-B061-4B2B-BA38-EB6BB15D3046}"/>
              </a:ext>
            </a:extLst>
          </p:cNvPr>
          <p:cNvSpPr txBox="1"/>
          <p:nvPr/>
        </p:nvSpPr>
        <p:spPr>
          <a:xfrm>
            <a:off x="906011" y="872455"/>
            <a:ext cx="1862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solidFill>
                  <a:srgbClr val="92D050"/>
                </a:solidFill>
              </a:rPr>
              <a:t>목차</a:t>
            </a: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FD7A7EF0-CED5-49B8-9389-33E04FF871E5}"/>
              </a:ext>
            </a:extLst>
          </p:cNvPr>
          <p:cNvCxnSpPr>
            <a:cxnSpLocks/>
          </p:cNvCxnSpPr>
          <p:nvPr/>
        </p:nvCxnSpPr>
        <p:spPr>
          <a:xfrm>
            <a:off x="3825380" y="973123"/>
            <a:ext cx="3322040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3AAB420C-F5A6-4620-8993-175122277617}"/>
              </a:ext>
            </a:extLst>
          </p:cNvPr>
          <p:cNvCxnSpPr>
            <a:cxnSpLocks/>
          </p:cNvCxnSpPr>
          <p:nvPr/>
        </p:nvCxnSpPr>
        <p:spPr>
          <a:xfrm>
            <a:off x="3825380" y="2239861"/>
            <a:ext cx="3322040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500E9AF9-4613-4414-9CB9-88B2897B0ED6}"/>
              </a:ext>
            </a:extLst>
          </p:cNvPr>
          <p:cNvCxnSpPr>
            <a:cxnSpLocks/>
          </p:cNvCxnSpPr>
          <p:nvPr/>
        </p:nvCxnSpPr>
        <p:spPr>
          <a:xfrm>
            <a:off x="3825380" y="3506599"/>
            <a:ext cx="3322040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275E4426-AB96-420C-8C7F-83062139C5AD}"/>
              </a:ext>
            </a:extLst>
          </p:cNvPr>
          <p:cNvCxnSpPr>
            <a:cxnSpLocks/>
          </p:cNvCxnSpPr>
          <p:nvPr/>
        </p:nvCxnSpPr>
        <p:spPr>
          <a:xfrm>
            <a:off x="3825380" y="4773337"/>
            <a:ext cx="3322040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C706B93-13FF-4ECA-81EA-78CD6AB105AC}"/>
              </a:ext>
            </a:extLst>
          </p:cNvPr>
          <p:cNvSpPr txBox="1"/>
          <p:nvPr/>
        </p:nvSpPr>
        <p:spPr>
          <a:xfrm>
            <a:off x="3825380" y="1011597"/>
            <a:ext cx="1236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rgbClr val="92D050"/>
                </a:solidFill>
              </a:rPr>
              <a:t>1. </a:t>
            </a:r>
            <a:r>
              <a:rPr lang="ko-KR" altLang="en-US" sz="1600" dirty="0">
                <a:solidFill>
                  <a:srgbClr val="92D050"/>
                </a:solidFill>
              </a:rPr>
              <a:t>회사소개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D1708B-8323-421E-945F-D0197EB32306}"/>
              </a:ext>
            </a:extLst>
          </p:cNvPr>
          <p:cNvSpPr txBox="1"/>
          <p:nvPr/>
        </p:nvSpPr>
        <p:spPr>
          <a:xfrm>
            <a:off x="3825380" y="2348486"/>
            <a:ext cx="1513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rgbClr val="92D050"/>
                </a:solidFill>
              </a:rPr>
              <a:t>2. </a:t>
            </a:r>
            <a:r>
              <a:rPr lang="ko-KR" altLang="en-US" sz="1600" dirty="0">
                <a:solidFill>
                  <a:srgbClr val="92D050"/>
                </a:solidFill>
              </a:rPr>
              <a:t>서비스 소개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B632EFB-8590-491E-8DB5-0CED67C99B41}"/>
              </a:ext>
            </a:extLst>
          </p:cNvPr>
          <p:cNvSpPr txBox="1"/>
          <p:nvPr/>
        </p:nvSpPr>
        <p:spPr>
          <a:xfrm>
            <a:off x="3825380" y="3615223"/>
            <a:ext cx="2406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rgbClr val="92D050"/>
                </a:solidFill>
              </a:rPr>
              <a:t>3. </a:t>
            </a:r>
            <a:r>
              <a:rPr lang="ko-KR" altLang="en-US" sz="1600" dirty="0">
                <a:solidFill>
                  <a:srgbClr val="92D050"/>
                </a:solidFill>
              </a:rPr>
              <a:t>통계로 보는 </a:t>
            </a:r>
            <a:r>
              <a:rPr lang="ko-KR" altLang="en-US" sz="1600" dirty="0" err="1">
                <a:solidFill>
                  <a:srgbClr val="92D050"/>
                </a:solidFill>
              </a:rPr>
              <a:t>캐럿펀트</a:t>
            </a:r>
            <a:endParaRPr lang="ko-KR" altLang="en-US" sz="1600" dirty="0">
              <a:solidFill>
                <a:srgbClr val="92D05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062A3F-3C76-4A2C-9E9E-5C273FADE1CA}"/>
              </a:ext>
            </a:extLst>
          </p:cNvPr>
          <p:cNvSpPr txBox="1"/>
          <p:nvPr/>
        </p:nvSpPr>
        <p:spPr>
          <a:xfrm>
            <a:off x="3825380" y="4881960"/>
            <a:ext cx="1031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rgbClr val="92D050"/>
                </a:solidFill>
              </a:rPr>
              <a:t>4. </a:t>
            </a:r>
            <a:r>
              <a:rPr lang="ko-KR" altLang="en-US" sz="1600" dirty="0">
                <a:solidFill>
                  <a:srgbClr val="92D050"/>
                </a:solidFill>
              </a:rPr>
              <a:t>파트너</a:t>
            </a:r>
          </a:p>
        </p:txBody>
      </p: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D61DFB89-8A4D-4E54-AEB4-8731865EF2BF}"/>
              </a:ext>
            </a:extLst>
          </p:cNvPr>
          <p:cNvCxnSpPr>
            <a:cxnSpLocks/>
          </p:cNvCxnSpPr>
          <p:nvPr/>
        </p:nvCxnSpPr>
        <p:spPr>
          <a:xfrm>
            <a:off x="8045042" y="973123"/>
            <a:ext cx="332204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42D90092-1B5C-4E70-B5ED-AE57236D342B}"/>
              </a:ext>
            </a:extLst>
          </p:cNvPr>
          <p:cNvCxnSpPr>
            <a:cxnSpLocks/>
          </p:cNvCxnSpPr>
          <p:nvPr/>
        </p:nvCxnSpPr>
        <p:spPr>
          <a:xfrm>
            <a:off x="8045042" y="2239861"/>
            <a:ext cx="3322040" cy="0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EA42F1C4-0E0F-468D-82C6-39FD23DFD2DD}"/>
              </a:ext>
            </a:extLst>
          </p:cNvPr>
          <p:cNvCxnSpPr>
            <a:cxnSpLocks/>
          </p:cNvCxnSpPr>
          <p:nvPr/>
        </p:nvCxnSpPr>
        <p:spPr>
          <a:xfrm>
            <a:off x="8045042" y="3506599"/>
            <a:ext cx="3322040" cy="0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>
            <a:extLst>
              <a:ext uri="{FF2B5EF4-FFF2-40B4-BE49-F238E27FC236}">
                <a16:creationId xmlns:a16="http://schemas.microsoft.com/office/drawing/2014/main" id="{6BEFC829-924F-4F74-8F14-752B95695EB1}"/>
              </a:ext>
            </a:extLst>
          </p:cNvPr>
          <p:cNvCxnSpPr>
            <a:cxnSpLocks/>
          </p:cNvCxnSpPr>
          <p:nvPr/>
        </p:nvCxnSpPr>
        <p:spPr>
          <a:xfrm>
            <a:off x="8045042" y="4773337"/>
            <a:ext cx="332204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469ACA2-1233-48CF-8131-CB386EE4F555}"/>
              </a:ext>
            </a:extLst>
          </p:cNvPr>
          <p:cNvSpPr txBox="1"/>
          <p:nvPr/>
        </p:nvSpPr>
        <p:spPr>
          <a:xfrm>
            <a:off x="8137321" y="1011597"/>
            <a:ext cx="12378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1-1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회사개요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1-2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연혁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1-3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사업영역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B433081-0CBB-430D-848A-F7FFC884C130}"/>
              </a:ext>
            </a:extLst>
          </p:cNvPr>
          <p:cNvSpPr txBox="1"/>
          <p:nvPr/>
        </p:nvSpPr>
        <p:spPr>
          <a:xfrm>
            <a:off x="8137321" y="2348486"/>
            <a:ext cx="18389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2-1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실측 서비스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2-2 </a:t>
            </a:r>
            <a:r>
              <a:rPr lang="ko-KR" altLang="en-US" sz="1400" dirty="0" err="1">
                <a:solidFill>
                  <a:schemeClr val="bg1">
                    <a:lumMod val="65000"/>
                  </a:schemeClr>
                </a:solidFill>
              </a:rPr>
              <a:t>캐럿펀트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 특장점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2-3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실측 자동화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353406C-233A-472A-BA23-094ADCC167C4}"/>
              </a:ext>
            </a:extLst>
          </p:cNvPr>
          <p:cNvSpPr txBox="1"/>
          <p:nvPr/>
        </p:nvSpPr>
        <p:spPr>
          <a:xfrm>
            <a:off x="8137321" y="3615223"/>
            <a:ext cx="23631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3-1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매출</a:t>
            </a: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거래액 성장 추이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3-2 </a:t>
            </a:r>
            <a:r>
              <a:rPr lang="ko-KR" altLang="en-US" sz="1400" dirty="0" err="1">
                <a:solidFill>
                  <a:schemeClr val="bg1">
                    <a:lumMod val="65000"/>
                  </a:schemeClr>
                </a:solidFill>
              </a:rPr>
              <a:t>캐럿펀트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 실측 통계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3-3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거래처 통계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0830BF1-289B-46A3-AAD5-B911698D02F7}"/>
              </a:ext>
            </a:extLst>
          </p:cNvPr>
          <p:cNvSpPr txBox="1"/>
          <p:nvPr/>
        </p:nvSpPr>
        <p:spPr>
          <a:xfrm>
            <a:off x="8137321" y="4881960"/>
            <a:ext cx="1265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4-1 CLIENTS</a:t>
            </a:r>
          </a:p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4-2 PARTNER</a:t>
            </a:r>
            <a:endParaRPr lang="ko-KR" altLang="en-US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84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화면 배경, 겨울, 그라데이션 (#37207)">
            <a:extLst>
              <a:ext uri="{FF2B5EF4-FFF2-40B4-BE49-F238E27FC236}">
                <a16:creationId xmlns:a16="http://schemas.microsoft.com/office/drawing/2014/main" id="{BE6ADD75-86FF-4F31-B4AA-B221B944E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AF674EB8-692C-488A-92A0-9B19D00A9203}"/>
              </a:ext>
            </a:extLst>
          </p:cNvPr>
          <p:cNvSpPr/>
          <p:nvPr/>
        </p:nvSpPr>
        <p:spPr>
          <a:xfrm>
            <a:off x="0" y="5405180"/>
            <a:ext cx="12192000" cy="145282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28F1DE03-A6CD-4C80-A128-D68F47D03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9787" y="5518449"/>
            <a:ext cx="1021452" cy="122628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1A07B7B-A246-4602-99C9-5C63DB072276}"/>
              </a:ext>
            </a:extLst>
          </p:cNvPr>
          <p:cNvSpPr txBox="1"/>
          <p:nvPr/>
        </p:nvSpPr>
        <p:spPr>
          <a:xfrm>
            <a:off x="604007" y="5762257"/>
            <a:ext cx="12378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1-1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회사개요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1-2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연혁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1-3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사업영역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3C75BD-FD73-4279-86AF-04C28DA0C377}"/>
              </a:ext>
            </a:extLst>
          </p:cNvPr>
          <p:cNvSpPr txBox="1"/>
          <p:nvPr/>
        </p:nvSpPr>
        <p:spPr>
          <a:xfrm>
            <a:off x="604007" y="927531"/>
            <a:ext cx="29025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solidFill>
                  <a:schemeClr val="bg1">
                    <a:lumMod val="65000"/>
                  </a:schemeClr>
                </a:solidFill>
              </a:rPr>
              <a:t>1. </a:t>
            </a:r>
            <a:r>
              <a:rPr lang="ko-KR" altLang="en-US" sz="3200" dirty="0">
                <a:solidFill>
                  <a:schemeClr val="bg1">
                    <a:lumMod val="65000"/>
                  </a:schemeClr>
                </a:solidFill>
              </a:rPr>
              <a:t>회사 소개</a:t>
            </a:r>
            <a:endParaRPr lang="en-US" altLang="ko-KR" sz="3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787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FD7A7EF0-CED5-49B8-9389-33E04FF871E5}"/>
              </a:ext>
            </a:extLst>
          </p:cNvPr>
          <p:cNvCxnSpPr>
            <a:cxnSpLocks/>
          </p:cNvCxnSpPr>
          <p:nvPr/>
        </p:nvCxnSpPr>
        <p:spPr>
          <a:xfrm>
            <a:off x="1048624" y="973123"/>
            <a:ext cx="1236236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C706B93-13FF-4ECA-81EA-78CD6AB105AC}"/>
              </a:ext>
            </a:extLst>
          </p:cNvPr>
          <p:cNvSpPr txBox="1"/>
          <p:nvPr/>
        </p:nvSpPr>
        <p:spPr>
          <a:xfrm>
            <a:off x="964734" y="1011597"/>
            <a:ext cx="1236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rgbClr val="92D050"/>
                </a:solidFill>
              </a:rPr>
              <a:t>1. </a:t>
            </a:r>
            <a:r>
              <a:rPr lang="ko-KR" altLang="en-US" sz="1600" dirty="0">
                <a:solidFill>
                  <a:srgbClr val="92D050"/>
                </a:solidFill>
              </a:rPr>
              <a:t>회사소개</a:t>
            </a:r>
          </a:p>
        </p:txBody>
      </p: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0DE43622-3CE6-444C-BA70-91140C77352A}"/>
              </a:ext>
            </a:extLst>
          </p:cNvPr>
          <p:cNvCxnSpPr>
            <a:cxnSpLocks/>
          </p:cNvCxnSpPr>
          <p:nvPr/>
        </p:nvCxnSpPr>
        <p:spPr>
          <a:xfrm>
            <a:off x="1048624" y="1812023"/>
            <a:ext cx="1236236" cy="0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80BB5BF-825E-4497-9B24-1B129B1B8840}"/>
              </a:ext>
            </a:extLst>
          </p:cNvPr>
          <p:cNvSpPr txBox="1"/>
          <p:nvPr/>
        </p:nvSpPr>
        <p:spPr>
          <a:xfrm>
            <a:off x="3120703" y="1011597"/>
            <a:ext cx="19378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회사개요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97C050-EFF0-46B1-BD89-C279CFBDC493}"/>
              </a:ext>
            </a:extLst>
          </p:cNvPr>
          <p:cNvSpPr txBox="1"/>
          <p:nvPr/>
        </p:nvSpPr>
        <p:spPr>
          <a:xfrm>
            <a:off x="3120703" y="1812023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회사명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12A053-A145-4908-83DF-BDB114F241BF}"/>
              </a:ext>
            </a:extLst>
          </p:cNvPr>
          <p:cNvSpPr txBox="1"/>
          <p:nvPr/>
        </p:nvSpPr>
        <p:spPr>
          <a:xfrm>
            <a:off x="3120703" y="2743201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설립일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8C68CE-BB67-4A83-AD92-D4ACAD40A4AE}"/>
              </a:ext>
            </a:extLst>
          </p:cNvPr>
          <p:cNvSpPr txBox="1"/>
          <p:nvPr/>
        </p:nvSpPr>
        <p:spPr>
          <a:xfrm>
            <a:off x="3120703" y="3674379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임직원수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9974B11-141B-4D07-80A0-AA083C9B40A3}"/>
              </a:ext>
            </a:extLst>
          </p:cNvPr>
          <p:cNvSpPr txBox="1"/>
          <p:nvPr/>
        </p:nvSpPr>
        <p:spPr>
          <a:xfrm>
            <a:off x="3120703" y="4605557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홈페이지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A05D811-DAE8-4951-82E2-92B50E69DE91}"/>
              </a:ext>
            </a:extLst>
          </p:cNvPr>
          <p:cNvSpPr txBox="1"/>
          <p:nvPr/>
        </p:nvSpPr>
        <p:spPr>
          <a:xfrm>
            <a:off x="3120703" y="5536735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주소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3A9F900-88DB-455F-885F-6461B0591943}"/>
              </a:ext>
            </a:extLst>
          </p:cNvPr>
          <p:cNvSpPr txBox="1"/>
          <p:nvPr/>
        </p:nvSpPr>
        <p:spPr>
          <a:xfrm>
            <a:off x="3120703" y="2150577"/>
            <a:ext cx="1937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/>
              <a:t>㈜ </a:t>
            </a:r>
            <a:r>
              <a:rPr lang="ko-KR" altLang="en-US" sz="1400" dirty="0" err="1"/>
              <a:t>캐럿펀트</a:t>
            </a:r>
            <a:endParaRPr lang="ko-KR" altLang="en-US" sz="1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E811DE3-582B-4500-9F53-60B5FB43C28A}"/>
              </a:ext>
            </a:extLst>
          </p:cNvPr>
          <p:cNvSpPr txBox="1"/>
          <p:nvPr/>
        </p:nvSpPr>
        <p:spPr>
          <a:xfrm>
            <a:off x="3120703" y="3081755"/>
            <a:ext cx="1937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2017</a:t>
            </a:r>
            <a:r>
              <a:rPr lang="ko-KR" altLang="en-US" sz="1400" dirty="0"/>
              <a:t>년 </a:t>
            </a:r>
            <a:r>
              <a:rPr lang="en-US" altLang="ko-KR" sz="1400" dirty="0"/>
              <a:t>12</a:t>
            </a:r>
            <a:r>
              <a:rPr lang="ko-KR" altLang="en-US" sz="1400" dirty="0"/>
              <a:t>월 </a:t>
            </a:r>
            <a:r>
              <a:rPr lang="en-US" altLang="ko-KR" sz="1400" dirty="0"/>
              <a:t>01</a:t>
            </a:r>
            <a:r>
              <a:rPr lang="ko-KR" altLang="en-US" sz="1400" dirty="0"/>
              <a:t>일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3B67318-9606-45FA-BF2E-ABC5F9D1C2D5}"/>
              </a:ext>
            </a:extLst>
          </p:cNvPr>
          <p:cNvSpPr txBox="1"/>
          <p:nvPr/>
        </p:nvSpPr>
        <p:spPr>
          <a:xfrm>
            <a:off x="3120703" y="4012933"/>
            <a:ext cx="1937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6</a:t>
            </a:r>
            <a:r>
              <a:rPr lang="ko-KR" altLang="en-US" sz="1400" dirty="0"/>
              <a:t>명 </a:t>
            </a:r>
            <a:r>
              <a:rPr lang="en-US" altLang="ko-KR" sz="1400" dirty="0"/>
              <a:t>(2020</a:t>
            </a:r>
            <a:r>
              <a:rPr lang="ko-KR" altLang="en-US" sz="1400" dirty="0"/>
              <a:t>년 </a:t>
            </a:r>
            <a:r>
              <a:rPr lang="en-US" altLang="ko-KR" sz="1400" dirty="0"/>
              <a:t>07</a:t>
            </a:r>
            <a:r>
              <a:rPr lang="ko-KR" altLang="en-US" sz="1400" dirty="0"/>
              <a:t>월</a:t>
            </a:r>
            <a:r>
              <a:rPr lang="en-US" altLang="ko-KR" sz="1400" dirty="0"/>
              <a:t>)</a:t>
            </a:r>
            <a:endParaRPr lang="ko-KR" altLang="en-US" sz="14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6082F75-7B67-4B70-AB42-15C177E7EC52}"/>
              </a:ext>
            </a:extLst>
          </p:cNvPr>
          <p:cNvSpPr txBox="1"/>
          <p:nvPr/>
        </p:nvSpPr>
        <p:spPr>
          <a:xfrm>
            <a:off x="3120703" y="4944111"/>
            <a:ext cx="1937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www.carrotphant.com</a:t>
            </a:r>
            <a:endParaRPr lang="ko-KR" altLang="en-US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885D2EA-70AF-4F74-924E-52A5897EA26C}"/>
              </a:ext>
            </a:extLst>
          </p:cNvPr>
          <p:cNvSpPr txBox="1"/>
          <p:nvPr/>
        </p:nvSpPr>
        <p:spPr>
          <a:xfrm>
            <a:off x="3120703" y="5875289"/>
            <a:ext cx="5587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/>
              <a:t>경북 경주시 </a:t>
            </a:r>
            <a:r>
              <a:rPr lang="ko-KR" altLang="en-US" sz="1400" dirty="0" err="1"/>
              <a:t>동대로</a:t>
            </a:r>
            <a:r>
              <a:rPr lang="ko-KR" altLang="en-US" sz="1400" dirty="0"/>
              <a:t> </a:t>
            </a:r>
            <a:r>
              <a:rPr lang="en-US" altLang="ko-KR" sz="1400" dirty="0"/>
              <a:t>123 </a:t>
            </a:r>
            <a:r>
              <a:rPr lang="ko-KR" altLang="en-US" sz="1400" dirty="0"/>
              <a:t>동국대학교</a:t>
            </a:r>
            <a:endParaRPr lang="en-US" altLang="ko-KR" sz="1400" dirty="0"/>
          </a:p>
          <a:p>
            <a:r>
              <a:rPr lang="ko-KR" altLang="en-US" sz="1400" dirty="0"/>
              <a:t>경주캠퍼스</a:t>
            </a:r>
            <a:r>
              <a:rPr lang="en-US" altLang="ko-KR" sz="1400" dirty="0"/>
              <a:t> </a:t>
            </a:r>
            <a:r>
              <a:rPr lang="ko-KR" altLang="en-US" sz="1400" dirty="0"/>
              <a:t>산학협력단 </a:t>
            </a:r>
            <a:r>
              <a:rPr lang="en-US" altLang="ko-KR" sz="1400" dirty="0"/>
              <a:t>506</a:t>
            </a:r>
            <a:r>
              <a:rPr lang="ko-KR" altLang="en-US" sz="1400" dirty="0"/>
              <a:t>호</a:t>
            </a:r>
          </a:p>
        </p:txBody>
      </p:sp>
      <p:pic>
        <p:nvPicPr>
          <p:cNvPr id="15" name="그림 14" descr="음식, 그리기이(가) 표시된 사진&#10;&#10;자동 생성된 설명">
            <a:extLst>
              <a:ext uri="{FF2B5EF4-FFF2-40B4-BE49-F238E27FC236}">
                <a16:creationId xmlns:a16="http://schemas.microsoft.com/office/drawing/2014/main" id="{DE76E817-F3D2-4827-9697-4BDF49FF5E3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880" y="2912478"/>
            <a:ext cx="33401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05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FD7A7EF0-CED5-49B8-9389-33E04FF871E5}"/>
              </a:ext>
            </a:extLst>
          </p:cNvPr>
          <p:cNvCxnSpPr>
            <a:cxnSpLocks/>
          </p:cNvCxnSpPr>
          <p:nvPr/>
        </p:nvCxnSpPr>
        <p:spPr>
          <a:xfrm>
            <a:off x="1048624" y="973123"/>
            <a:ext cx="1236236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C706B93-13FF-4ECA-81EA-78CD6AB105AC}"/>
              </a:ext>
            </a:extLst>
          </p:cNvPr>
          <p:cNvSpPr txBox="1"/>
          <p:nvPr/>
        </p:nvSpPr>
        <p:spPr>
          <a:xfrm>
            <a:off x="964734" y="1011597"/>
            <a:ext cx="1236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rgbClr val="92D050"/>
                </a:solidFill>
              </a:rPr>
              <a:t>1. </a:t>
            </a:r>
            <a:r>
              <a:rPr lang="ko-KR" altLang="en-US" sz="1600" dirty="0">
                <a:solidFill>
                  <a:srgbClr val="92D050"/>
                </a:solidFill>
              </a:rPr>
              <a:t>회사소개</a:t>
            </a:r>
          </a:p>
        </p:txBody>
      </p: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0DE43622-3CE6-444C-BA70-91140C77352A}"/>
              </a:ext>
            </a:extLst>
          </p:cNvPr>
          <p:cNvCxnSpPr>
            <a:cxnSpLocks/>
          </p:cNvCxnSpPr>
          <p:nvPr/>
        </p:nvCxnSpPr>
        <p:spPr>
          <a:xfrm>
            <a:off x="1048624" y="1812023"/>
            <a:ext cx="1236236" cy="0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80BB5BF-825E-4497-9B24-1B129B1B8840}"/>
              </a:ext>
            </a:extLst>
          </p:cNvPr>
          <p:cNvSpPr txBox="1"/>
          <p:nvPr/>
        </p:nvSpPr>
        <p:spPr>
          <a:xfrm>
            <a:off x="3120703" y="1011597"/>
            <a:ext cx="19378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회사연혁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16E9F1-2C3C-4CB9-A423-316950A64FD3}"/>
              </a:ext>
            </a:extLst>
          </p:cNvPr>
          <p:cNvSpPr txBox="1"/>
          <p:nvPr/>
        </p:nvSpPr>
        <p:spPr>
          <a:xfrm>
            <a:off x="5788404" y="1946246"/>
            <a:ext cx="806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rgbClr val="92D050"/>
                </a:solidFill>
              </a:rPr>
              <a:t>2020~</a:t>
            </a:r>
            <a:endParaRPr lang="ko-KR" altLang="en-US" sz="1600" b="1" dirty="0">
              <a:solidFill>
                <a:srgbClr val="92D05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0FC065-D40A-4722-8555-554DCC16CF0E}"/>
              </a:ext>
            </a:extLst>
          </p:cNvPr>
          <p:cNvSpPr txBox="1"/>
          <p:nvPr/>
        </p:nvSpPr>
        <p:spPr>
          <a:xfrm>
            <a:off x="5788404" y="3090446"/>
            <a:ext cx="659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rgbClr val="92D050"/>
                </a:solidFill>
              </a:rPr>
              <a:t>2019</a:t>
            </a:r>
            <a:endParaRPr lang="ko-KR" altLang="en-US" sz="1600" b="1" dirty="0">
              <a:solidFill>
                <a:srgbClr val="92D05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A471F4-13ED-4D2B-A934-87CB5D6BD0A5}"/>
              </a:ext>
            </a:extLst>
          </p:cNvPr>
          <p:cNvSpPr txBox="1"/>
          <p:nvPr/>
        </p:nvSpPr>
        <p:spPr>
          <a:xfrm>
            <a:off x="5788404" y="4065369"/>
            <a:ext cx="659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rgbClr val="92D050"/>
                </a:solidFill>
              </a:rPr>
              <a:t>2019</a:t>
            </a:r>
            <a:endParaRPr lang="ko-KR" altLang="en-US" sz="1600" b="1" dirty="0">
              <a:solidFill>
                <a:srgbClr val="92D05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8F7325-6CC2-4EC9-8466-8FB50292B333}"/>
              </a:ext>
            </a:extLst>
          </p:cNvPr>
          <p:cNvSpPr txBox="1"/>
          <p:nvPr/>
        </p:nvSpPr>
        <p:spPr>
          <a:xfrm>
            <a:off x="5788404" y="5264965"/>
            <a:ext cx="659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rgbClr val="92D050"/>
                </a:solidFill>
              </a:rPr>
              <a:t>2019</a:t>
            </a:r>
            <a:endParaRPr lang="ko-KR" altLang="en-US" sz="1600" b="1" dirty="0">
              <a:solidFill>
                <a:srgbClr val="92D05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7BF406-DB5E-442D-BA0D-6C981CF84076}"/>
              </a:ext>
            </a:extLst>
          </p:cNvPr>
          <p:cNvSpPr txBox="1"/>
          <p:nvPr/>
        </p:nvSpPr>
        <p:spPr>
          <a:xfrm>
            <a:off x="5788404" y="6034040"/>
            <a:ext cx="659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rgbClr val="92D050"/>
                </a:solidFill>
              </a:rPr>
              <a:t>2019</a:t>
            </a:r>
            <a:endParaRPr lang="ko-KR" altLang="en-US" sz="1600" b="1" dirty="0">
              <a:solidFill>
                <a:srgbClr val="92D050"/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CCEF0D7-4C46-4856-B034-23C6E15CB39D}"/>
              </a:ext>
            </a:extLst>
          </p:cNvPr>
          <p:cNvSpPr/>
          <p:nvPr/>
        </p:nvSpPr>
        <p:spPr>
          <a:xfrm>
            <a:off x="6784975" y="6142992"/>
            <a:ext cx="60325" cy="60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75835B-C71D-43E1-A542-ED04C578580E}"/>
              </a:ext>
            </a:extLst>
          </p:cNvPr>
          <p:cNvSpPr txBox="1"/>
          <p:nvPr/>
        </p:nvSpPr>
        <p:spPr>
          <a:xfrm>
            <a:off x="6815137" y="6049428"/>
            <a:ext cx="365356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/>
              <a:t>경북창조경제혁신센터</a:t>
            </a:r>
            <a:r>
              <a:rPr lang="ko-KR" altLang="en-US" sz="1000" dirty="0"/>
              <a:t> </a:t>
            </a:r>
            <a:r>
              <a:rPr lang="en-US" altLang="ko-KR" sz="1000" dirty="0"/>
              <a:t>‘G-star </a:t>
            </a:r>
            <a:r>
              <a:rPr lang="ko-KR" altLang="en-US" sz="1000" dirty="0"/>
              <a:t>대학생창업경진대회＇ 우수상</a:t>
            </a:r>
            <a:endParaRPr lang="en-US" altLang="ko-KR" sz="1000" dirty="0"/>
          </a:p>
          <a:p>
            <a:r>
              <a:rPr lang="ko-KR" altLang="en-US" sz="1000" dirty="0"/>
              <a:t>동국대학교</a:t>
            </a:r>
            <a:r>
              <a:rPr lang="en-US" altLang="ko-KR" sz="1000" dirty="0"/>
              <a:t>’</a:t>
            </a:r>
            <a:r>
              <a:rPr lang="ko-KR" altLang="en-US" sz="1000" dirty="0" err="1"/>
              <a:t>창업경진대회＇최우수상</a:t>
            </a:r>
            <a:endParaRPr lang="en-US" altLang="ko-KR" sz="1000" dirty="0"/>
          </a:p>
          <a:p>
            <a:r>
              <a:rPr lang="ko-KR" altLang="en-US" sz="1000" dirty="0" err="1"/>
              <a:t>동국대학교＇창업</a:t>
            </a:r>
            <a:r>
              <a:rPr lang="en-US" altLang="ko-KR" sz="1000" dirty="0"/>
              <a:t>Academy’</a:t>
            </a:r>
            <a:r>
              <a:rPr lang="ko-KR" altLang="en-US" sz="1000" dirty="0"/>
              <a:t>최우수상</a:t>
            </a:r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7C37E395-D76B-4DD6-953E-832C2F92E811}"/>
              </a:ext>
            </a:extLst>
          </p:cNvPr>
          <p:cNvSpPr/>
          <p:nvPr/>
        </p:nvSpPr>
        <p:spPr>
          <a:xfrm>
            <a:off x="6784975" y="5434242"/>
            <a:ext cx="60325" cy="60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975F739A-3707-4D3E-8C3B-24A0BD056711}"/>
              </a:ext>
            </a:extLst>
          </p:cNvPr>
          <p:cNvSpPr/>
          <p:nvPr/>
        </p:nvSpPr>
        <p:spPr>
          <a:xfrm>
            <a:off x="5527621" y="5434242"/>
            <a:ext cx="60325" cy="60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A8C9C793-5104-46B7-A837-B336B2AA0082}"/>
              </a:ext>
            </a:extLst>
          </p:cNvPr>
          <p:cNvSpPr/>
          <p:nvPr/>
        </p:nvSpPr>
        <p:spPr>
          <a:xfrm>
            <a:off x="6784975" y="4174321"/>
            <a:ext cx="60325" cy="60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A2AD6799-91F1-49B9-AABE-C4A075753C90}"/>
              </a:ext>
            </a:extLst>
          </p:cNvPr>
          <p:cNvSpPr/>
          <p:nvPr/>
        </p:nvSpPr>
        <p:spPr>
          <a:xfrm>
            <a:off x="5527621" y="4174321"/>
            <a:ext cx="60325" cy="60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664825D8-1A96-40A0-83ED-C76601E39C7C}"/>
              </a:ext>
            </a:extLst>
          </p:cNvPr>
          <p:cNvSpPr/>
          <p:nvPr/>
        </p:nvSpPr>
        <p:spPr>
          <a:xfrm>
            <a:off x="6784975" y="3204327"/>
            <a:ext cx="60325" cy="60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86813107-81DC-46B9-9DDC-1562C27AE493}"/>
              </a:ext>
            </a:extLst>
          </p:cNvPr>
          <p:cNvSpPr/>
          <p:nvPr/>
        </p:nvSpPr>
        <p:spPr>
          <a:xfrm>
            <a:off x="5527621" y="3204327"/>
            <a:ext cx="60325" cy="60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1E3DED1D-05AE-4774-80EB-0F0397D2F00E}"/>
              </a:ext>
            </a:extLst>
          </p:cNvPr>
          <p:cNvSpPr/>
          <p:nvPr/>
        </p:nvSpPr>
        <p:spPr>
          <a:xfrm>
            <a:off x="5527621" y="2067677"/>
            <a:ext cx="60325" cy="60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A266A07-76F4-4453-BCB0-32FE4167EFF5}"/>
              </a:ext>
            </a:extLst>
          </p:cNvPr>
          <p:cNvSpPr txBox="1"/>
          <p:nvPr/>
        </p:nvSpPr>
        <p:spPr>
          <a:xfrm>
            <a:off x="6815137" y="5327384"/>
            <a:ext cx="21371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/>
              <a:t>경상북도</a:t>
            </a:r>
            <a:r>
              <a:rPr lang="en-US" altLang="ko-KR" sz="1000" dirty="0"/>
              <a:t>’</a:t>
            </a:r>
            <a:r>
              <a:rPr lang="ko-KR" altLang="en-US" sz="1000" dirty="0" err="1"/>
              <a:t>대학생벤처창업＇우수상</a:t>
            </a:r>
            <a:endParaRPr lang="ko-KR" altLang="en-US" sz="1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D816EBE-A3AA-4AE2-B3E7-D90401D3260A}"/>
              </a:ext>
            </a:extLst>
          </p:cNvPr>
          <p:cNvSpPr txBox="1"/>
          <p:nvPr/>
        </p:nvSpPr>
        <p:spPr>
          <a:xfrm>
            <a:off x="6815137" y="4082522"/>
            <a:ext cx="30267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/>
              <a:t>중국 북경대학교 및 </a:t>
            </a:r>
            <a:r>
              <a:rPr lang="ko-KR" altLang="en-US" sz="1000" dirty="0" err="1"/>
              <a:t>창업진흥원＇창업투자</a:t>
            </a:r>
            <a:r>
              <a:rPr lang="en-US" altLang="ko-KR" sz="1000" dirty="0"/>
              <a:t>IR’</a:t>
            </a:r>
            <a:r>
              <a:rPr lang="ko-KR" altLang="en-US" sz="1000" dirty="0"/>
              <a:t>대상</a:t>
            </a:r>
            <a:endParaRPr lang="en-US" altLang="ko-KR" sz="1000" dirty="0"/>
          </a:p>
          <a:p>
            <a:r>
              <a:rPr lang="ko-KR" altLang="en-US" sz="1000" dirty="0" err="1"/>
              <a:t>창업진흥원＇전국</a:t>
            </a:r>
            <a:r>
              <a:rPr lang="ko-KR" altLang="en-US" sz="1000" dirty="0"/>
              <a:t> 창업경진대회</a:t>
            </a:r>
            <a:r>
              <a:rPr lang="en-US" altLang="ko-KR" sz="1000" dirty="0"/>
              <a:t>’</a:t>
            </a:r>
            <a:r>
              <a:rPr lang="ko-KR" altLang="en-US" sz="1000" dirty="0"/>
              <a:t>대상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B51DC94-73FD-40D9-A4BE-55851377EB21}"/>
              </a:ext>
            </a:extLst>
          </p:cNvPr>
          <p:cNvSpPr txBox="1"/>
          <p:nvPr/>
        </p:nvSpPr>
        <p:spPr>
          <a:xfrm>
            <a:off x="6815137" y="3099069"/>
            <a:ext cx="24545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/>
              <a:t>경북문화콘텐츠진흥원</a:t>
            </a:r>
            <a:r>
              <a:rPr lang="ko-KR" altLang="en-US" sz="1000" dirty="0"/>
              <a:t> </a:t>
            </a:r>
            <a:r>
              <a:rPr lang="ko-KR" altLang="en-US" sz="1000" dirty="0" err="1"/>
              <a:t>메이커스</a:t>
            </a:r>
            <a:r>
              <a:rPr lang="ko-KR" altLang="en-US" sz="1000" dirty="0"/>
              <a:t> 우수상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3994FC4-9C99-4F6C-8F17-E17196B87FC6}"/>
              </a:ext>
            </a:extLst>
          </p:cNvPr>
          <p:cNvSpPr txBox="1"/>
          <p:nvPr/>
        </p:nvSpPr>
        <p:spPr>
          <a:xfrm>
            <a:off x="1354684" y="1959339"/>
            <a:ext cx="417293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000" dirty="0"/>
              <a:t>연구개발전담부서 설립</a:t>
            </a:r>
            <a:endParaRPr lang="en-US" altLang="ko-KR" sz="1000" dirty="0"/>
          </a:p>
          <a:p>
            <a:pPr algn="r"/>
            <a:r>
              <a:rPr lang="ko-KR" altLang="en-US" sz="1000" dirty="0"/>
              <a:t>기술보증기금 인증</a:t>
            </a:r>
            <a:endParaRPr lang="en-US" altLang="ko-KR" sz="1000" dirty="0"/>
          </a:p>
          <a:p>
            <a:pPr algn="r"/>
            <a:r>
              <a:rPr lang="ko-KR" altLang="en-US" sz="1000" dirty="0"/>
              <a:t>벤처기업 인증</a:t>
            </a:r>
            <a:endParaRPr lang="en-US" altLang="ko-KR" sz="1000" dirty="0"/>
          </a:p>
          <a:p>
            <a:pPr algn="r"/>
            <a:r>
              <a:rPr lang="ko-KR" altLang="en-US" sz="1000" dirty="0"/>
              <a:t>한국인정기관</a:t>
            </a:r>
            <a:r>
              <a:rPr lang="en-US" altLang="ko-KR" sz="1000" dirty="0"/>
              <a:t>(KOLAS)</a:t>
            </a:r>
            <a:r>
              <a:rPr lang="ko-KR" altLang="en-US" sz="1000" dirty="0"/>
              <a:t>소프트웨어 부문 시험성능평가 인증</a:t>
            </a:r>
            <a:endParaRPr lang="en-US" altLang="ko-KR" sz="1000" dirty="0"/>
          </a:p>
          <a:p>
            <a:pPr algn="r"/>
            <a:r>
              <a:rPr lang="ko-KR" altLang="en-US" sz="1000" dirty="0"/>
              <a:t>동국대학교 및 국립 경주문화재연구소 소프트웨어 시험성능평가 인정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7A98BB6-10A5-488F-92E3-7B03C0341D48}"/>
              </a:ext>
            </a:extLst>
          </p:cNvPr>
          <p:cNvSpPr txBox="1"/>
          <p:nvPr/>
        </p:nvSpPr>
        <p:spPr>
          <a:xfrm>
            <a:off x="2670750" y="3119249"/>
            <a:ext cx="28568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000" dirty="0"/>
              <a:t>경북 소프트웨어 고등학교 </a:t>
            </a:r>
            <a:r>
              <a:rPr lang="en-US" altLang="ko-KR" sz="1000" dirty="0"/>
              <a:t>MOU</a:t>
            </a:r>
            <a:r>
              <a:rPr lang="ko-KR" altLang="en-US" sz="1000" dirty="0"/>
              <a:t>체결</a:t>
            </a:r>
            <a:endParaRPr lang="en-US" altLang="ko-KR" sz="1000" dirty="0"/>
          </a:p>
          <a:p>
            <a:pPr algn="r"/>
            <a:r>
              <a:rPr lang="ko-KR" altLang="en-US" sz="1000" dirty="0" err="1"/>
              <a:t>포항테크노파크</a:t>
            </a:r>
            <a:r>
              <a:rPr lang="ko-KR" altLang="en-US" sz="1000" dirty="0"/>
              <a:t>‘</a:t>
            </a:r>
            <a:r>
              <a:rPr lang="en-US" altLang="ko-KR" sz="1000" dirty="0"/>
              <a:t>ICT/SW Level-up’</a:t>
            </a:r>
            <a:r>
              <a:rPr lang="ko-KR" altLang="en-US" sz="1000" dirty="0"/>
              <a:t>수행</a:t>
            </a:r>
            <a:endParaRPr lang="en-US" altLang="ko-KR" sz="1000" dirty="0"/>
          </a:p>
          <a:p>
            <a:pPr algn="r"/>
            <a:r>
              <a:rPr lang="ko-KR" altLang="en-US" sz="1000" dirty="0" err="1"/>
              <a:t>대구콘텐츠코리아랩</a:t>
            </a:r>
            <a:r>
              <a:rPr lang="ko-KR" altLang="en-US" sz="1000" dirty="0"/>
              <a:t> 컨텐츠 개발 사업 수행</a:t>
            </a:r>
            <a:endParaRPr lang="en-US" altLang="ko-KR" sz="1000" dirty="0"/>
          </a:p>
          <a:p>
            <a:pPr algn="r"/>
            <a:r>
              <a:rPr lang="ko-KR" altLang="en-US" sz="1000" dirty="0"/>
              <a:t>중소기업벤처부 산학연기술개발사업 </a:t>
            </a:r>
            <a:r>
              <a:rPr lang="en-US" altLang="ko-KR" sz="1000" dirty="0"/>
              <a:t>R&amp;D</a:t>
            </a:r>
            <a:r>
              <a:rPr lang="ko-KR" altLang="en-US" sz="1000" dirty="0"/>
              <a:t>수행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C0269D6-180E-478F-A932-4E4338496EF8}"/>
              </a:ext>
            </a:extLst>
          </p:cNvPr>
          <p:cNvSpPr txBox="1"/>
          <p:nvPr/>
        </p:nvSpPr>
        <p:spPr>
          <a:xfrm>
            <a:off x="2871125" y="4092396"/>
            <a:ext cx="2656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000" dirty="0"/>
              <a:t>동국대학교 산학협력단 </a:t>
            </a:r>
            <a:r>
              <a:rPr lang="en-US" altLang="ko-KR" sz="1000" dirty="0"/>
              <a:t>MOU</a:t>
            </a:r>
            <a:r>
              <a:rPr lang="ko-KR" altLang="en-US" sz="1000" dirty="0"/>
              <a:t>체결</a:t>
            </a:r>
            <a:endParaRPr lang="en-US" altLang="ko-KR" sz="1000" dirty="0"/>
          </a:p>
          <a:p>
            <a:pPr algn="r"/>
            <a:r>
              <a:rPr lang="ko-KR" altLang="en-US" sz="1000" dirty="0" err="1"/>
              <a:t>경북테크노파크＇경상북도</a:t>
            </a:r>
            <a:r>
              <a:rPr lang="ko-KR" altLang="en-US" sz="1000" dirty="0"/>
              <a:t> 청년</a:t>
            </a:r>
            <a:r>
              <a:rPr lang="en-US" altLang="ko-KR" sz="1000" dirty="0"/>
              <a:t>CEO</a:t>
            </a:r>
            <a:r>
              <a:rPr lang="ko-KR" altLang="en-US" sz="1000" dirty="0"/>
              <a:t>지정＇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5ABAFB8-AEB6-43D2-84FA-BA2EAD9A1921}"/>
              </a:ext>
            </a:extLst>
          </p:cNvPr>
          <p:cNvSpPr txBox="1"/>
          <p:nvPr/>
        </p:nvSpPr>
        <p:spPr>
          <a:xfrm>
            <a:off x="2550524" y="5327384"/>
            <a:ext cx="29770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000" dirty="0"/>
              <a:t>경주시</a:t>
            </a:r>
            <a:r>
              <a:rPr lang="en-US" altLang="ko-KR" sz="1000" dirty="0"/>
              <a:t>’</a:t>
            </a:r>
            <a:r>
              <a:rPr lang="ko-KR" altLang="en-US" sz="1000" dirty="0"/>
              <a:t>청년창업지원사업</a:t>
            </a:r>
            <a:r>
              <a:rPr lang="en-US" altLang="ko-KR" sz="1000" dirty="0"/>
              <a:t>’</a:t>
            </a:r>
            <a:r>
              <a:rPr lang="ko-KR" altLang="en-US" sz="1000" dirty="0"/>
              <a:t>수행</a:t>
            </a:r>
            <a:endParaRPr lang="en-US" altLang="ko-KR" sz="1000" dirty="0"/>
          </a:p>
          <a:p>
            <a:pPr algn="r"/>
            <a:r>
              <a:rPr lang="ko-KR" altLang="en-US" sz="1000" dirty="0" err="1"/>
              <a:t>경북창조경제혁신센터</a:t>
            </a:r>
            <a:r>
              <a:rPr lang="ko-KR" altLang="en-US" sz="1000" dirty="0"/>
              <a:t>‘</a:t>
            </a:r>
            <a:r>
              <a:rPr lang="en-US" altLang="ko-KR" sz="1000" dirty="0"/>
              <a:t>6</a:t>
            </a:r>
            <a:r>
              <a:rPr lang="ko-KR" altLang="en-US" sz="1000" dirty="0" err="1"/>
              <a:t>개월챌린지플랫폼＇수행</a:t>
            </a:r>
            <a:endParaRPr lang="en-US" altLang="ko-KR" sz="1000" dirty="0"/>
          </a:p>
        </p:txBody>
      </p:sp>
    </p:spTree>
    <p:extLst>
      <p:ext uri="{BB962C8B-B14F-4D97-AF65-F5344CB8AC3E}">
        <p14:creationId xmlns:p14="http://schemas.microsoft.com/office/powerpoint/2010/main" val="2734689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FD7A7EF0-CED5-49B8-9389-33E04FF871E5}"/>
              </a:ext>
            </a:extLst>
          </p:cNvPr>
          <p:cNvCxnSpPr>
            <a:cxnSpLocks/>
          </p:cNvCxnSpPr>
          <p:nvPr/>
        </p:nvCxnSpPr>
        <p:spPr>
          <a:xfrm>
            <a:off x="1048624" y="973123"/>
            <a:ext cx="1236236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C706B93-13FF-4ECA-81EA-78CD6AB105AC}"/>
              </a:ext>
            </a:extLst>
          </p:cNvPr>
          <p:cNvSpPr txBox="1"/>
          <p:nvPr/>
        </p:nvSpPr>
        <p:spPr>
          <a:xfrm>
            <a:off x="964734" y="1011597"/>
            <a:ext cx="1236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rgbClr val="92D050"/>
                </a:solidFill>
              </a:rPr>
              <a:t>1. </a:t>
            </a:r>
            <a:r>
              <a:rPr lang="ko-KR" altLang="en-US" sz="1600" dirty="0">
                <a:solidFill>
                  <a:srgbClr val="92D050"/>
                </a:solidFill>
              </a:rPr>
              <a:t>회사소개</a:t>
            </a:r>
          </a:p>
        </p:txBody>
      </p: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0DE43622-3CE6-444C-BA70-91140C77352A}"/>
              </a:ext>
            </a:extLst>
          </p:cNvPr>
          <p:cNvCxnSpPr>
            <a:cxnSpLocks/>
          </p:cNvCxnSpPr>
          <p:nvPr/>
        </p:nvCxnSpPr>
        <p:spPr>
          <a:xfrm>
            <a:off x="1048624" y="1812023"/>
            <a:ext cx="1236236" cy="0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80BB5BF-825E-4497-9B24-1B129B1B8840}"/>
              </a:ext>
            </a:extLst>
          </p:cNvPr>
          <p:cNvSpPr txBox="1"/>
          <p:nvPr/>
        </p:nvSpPr>
        <p:spPr>
          <a:xfrm>
            <a:off x="3120703" y="1011597"/>
            <a:ext cx="19378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사업영역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97C050-EFF0-46B1-BD89-C279CFBDC493}"/>
              </a:ext>
            </a:extLst>
          </p:cNvPr>
          <p:cNvSpPr txBox="1"/>
          <p:nvPr/>
        </p:nvSpPr>
        <p:spPr>
          <a:xfrm>
            <a:off x="3120703" y="1812023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rgbClr val="92D050"/>
                </a:solidFill>
              </a:rPr>
              <a:t>S/W </a:t>
            </a:r>
            <a:r>
              <a:rPr lang="ko-KR" altLang="en-US" sz="1600" dirty="0">
                <a:solidFill>
                  <a:srgbClr val="92D050"/>
                </a:solidFill>
              </a:rPr>
              <a:t>개발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8C68CE-BB67-4A83-AD92-D4ACAD40A4AE}"/>
              </a:ext>
            </a:extLst>
          </p:cNvPr>
          <p:cNvSpPr txBox="1"/>
          <p:nvPr/>
        </p:nvSpPr>
        <p:spPr>
          <a:xfrm>
            <a:off x="3120702" y="3320335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실측 용역 사업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A05D811-DAE8-4951-82E2-92B50E69DE91}"/>
              </a:ext>
            </a:extLst>
          </p:cNvPr>
          <p:cNvSpPr txBox="1"/>
          <p:nvPr/>
        </p:nvSpPr>
        <p:spPr>
          <a:xfrm>
            <a:off x="3120702" y="4731307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아카이브 구축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3A9F900-88DB-455F-885F-6461B0591943}"/>
              </a:ext>
            </a:extLst>
          </p:cNvPr>
          <p:cNvSpPr txBox="1"/>
          <p:nvPr/>
        </p:nvSpPr>
        <p:spPr>
          <a:xfrm>
            <a:off x="3120702" y="2150577"/>
            <a:ext cx="5416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/>
              <a:t>매장문화재 실측 전용 소프트웨어 개발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실측 교육용 소프트웨어 개발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매장 문화재 전문 </a:t>
            </a:r>
            <a:r>
              <a:rPr lang="en-US" altLang="ko-KR" sz="1400" dirty="0"/>
              <a:t>s/w</a:t>
            </a:r>
            <a:r>
              <a:rPr lang="ko-KR" altLang="en-US" sz="1400" dirty="0"/>
              <a:t>로 최상의 편의성 구현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최상의 호환성을 자랑하는 </a:t>
            </a:r>
            <a:r>
              <a:rPr lang="en-US" altLang="ko-KR" sz="1400" dirty="0"/>
              <a:t>s/w</a:t>
            </a:r>
            <a:endParaRPr lang="ko-KR" altLang="en-US" sz="14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3B67318-9606-45FA-BF2E-ABC5F9D1C2D5}"/>
              </a:ext>
            </a:extLst>
          </p:cNvPr>
          <p:cNvSpPr txBox="1"/>
          <p:nvPr/>
        </p:nvSpPr>
        <p:spPr>
          <a:xfrm>
            <a:off x="3120701" y="3658889"/>
            <a:ext cx="58460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/>
              <a:t>매장문화재 실측 서비스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매장문화재 업계 최초 자체개발 </a:t>
            </a:r>
            <a:r>
              <a:rPr lang="en-US" altLang="ko-KR" sz="1400" dirty="0"/>
              <a:t>s/w</a:t>
            </a:r>
            <a:r>
              <a:rPr lang="ko-KR" altLang="en-US" sz="1400" dirty="0"/>
              <a:t>를 활용한 실측 서비스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기술력과 전문성을 바탕으로 국내 최고 수준의 서비스 제공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클라이언트 의견 적극 수용 및 반영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endParaRPr lang="en-US" altLang="ko-KR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885D2EA-70AF-4F74-924E-52A5897EA26C}"/>
              </a:ext>
            </a:extLst>
          </p:cNvPr>
          <p:cNvSpPr txBox="1"/>
          <p:nvPr/>
        </p:nvSpPr>
        <p:spPr>
          <a:xfrm>
            <a:off x="3120702" y="5069861"/>
            <a:ext cx="55870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sz="1400" dirty="0"/>
              <a:t>3D </a:t>
            </a:r>
            <a:r>
              <a:rPr lang="ko-KR" altLang="en-US" sz="1400" dirty="0"/>
              <a:t>데이터를 </a:t>
            </a:r>
            <a:r>
              <a:rPr lang="ko-KR" altLang="en-US" sz="1400" dirty="0" err="1"/>
              <a:t>기반으로한</a:t>
            </a:r>
            <a:r>
              <a:rPr lang="ko-KR" altLang="en-US" sz="1400" dirty="0"/>
              <a:t> 매장문화재 </a:t>
            </a:r>
            <a:r>
              <a:rPr lang="en-US" altLang="ko-KR" sz="1400" dirty="0"/>
              <a:t>DB</a:t>
            </a:r>
            <a:r>
              <a:rPr lang="ko-KR" altLang="en-US" sz="1400" dirty="0"/>
              <a:t>구축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지역별</a:t>
            </a:r>
            <a:r>
              <a:rPr lang="en-US" altLang="ko-KR" sz="1400" dirty="0"/>
              <a:t>, </a:t>
            </a:r>
            <a:r>
              <a:rPr lang="ko-KR" altLang="en-US" sz="1400" dirty="0"/>
              <a:t>시대별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기형별</a:t>
            </a:r>
            <a:r>
              <a:rPr lang="ko-KR" altLang="en-US" sz="1400" dirty="0"/>
              <a:t> 데이터 서비스 제공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en-US" altLang="ko-KR" sz="1400" dirty="0"/>
              <a:t>2D </a:t>
            </a:r>
            <a:r>
              <a:rPr lang="ko-KR" altLang="en-US" sz="1400" dirty="0"/>
              <a:t>데이터를 기반으로 </a:t>
            </a:r>
            <a:r>
              <a:rPr lang="en-US" altLang="ko-KR" sz="1400" dirty="0"/>
              <a:t>DB</a:t>
            </a:r>
            <a:r>
              <a:rPr lang="ko-KR" altLang="en-US" sz="1400" dirty="0"/>
              <a:t>사업을 하는 기업과 사업 제휴 예정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993337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화면 배경, 겨울, 그라데이션 (#37207)">
            <a:extLst>
              <a:ext uri="{FF2B5EF4-FFF2-40B4-BE49-F238E27FC236}">
                <a16:creationId xmlns:a16="http://schemas.microsoft.com/office/drawing/2014/main" id="{BE6ADD75-86FF-4F31-B4AA-B221B944E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AF674EB8-692C-488A-92A0-9B19D00A9203}"/>
              </a:ext>
            </a:extLst>
          </p:cNvPr>
          <p:cNvSpPr/>
          <p:nvPr/>
        </p:nvSpPr>
        <p:spPr>
          <a:xfrm>
            <a:off x="0" y="5405180"/>
            <a:ext cx="12192000" cy="145282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28F1DE03-A6CD-4C80-A128-D68F47D03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9787" y="5518449"/>
            <a:ext cx="1021452" cy="122628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1A07B7B-A246-4602-99C9-5C63DB072276}"/>
              </a:ext>
            </a:extLst>
          </p:cNvPr>
          <p:cNvSpPr txBox="1"/>
          <p:nvPr/>
        </p:nvSpPr>
        <p:spPr>
          <a:xfrm>
            <a:off x="604007" y="5762257"/>
            <a:ext cx="25334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2-1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도면화 서비스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2-2 </a:t>
            </a:r>
            <a:r>
              <a:rPr lang="ko-KR" altLang="en-US" sz="1400" dirty="0" err="1">
                <a:solidFill>
                  <a:schemeClr val="bg1">
                    <a:lumMod val="65000"/>
                  </a:schemeClr>
                </a:solidFill>
              </a:rPr>
              <a:t>캐럿펀트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 서비스 특장점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2-3 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기술발전 기반 서비스</a:t>
            </a: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3C75BD-FD73-4279-86AF-04C28DA0C377}"/>
              </a:ext>
            </a:extLst>
          </p:cNvPr>
          <p:cNvSpPr txBox="1"/>
          <p:nvPr/>
        </p:nvSpPr>
        <p:spPr>
          <a:xfrm>
            <a:off x="604007" y="927531"/>
            <a:ext cx="29025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solidFill>
                  <a:schemeClr val="bg1">
                    <a:lumMod val="65000"/>
                  </a:schemeClr>
                </a:solidFill>
              </a:rPr>
              <a:t>2. </a:t>
            </a:r>
            <a:r>
              <a:rPr lang="ko-KR" altLang="en-US" sz="3200" dirty="0">
                <a:solidFill>
                  <a:schemeClr val="bg1">
                    <a:lumMod val="65000"/>
                  </a:schemeClr>
                </a:solidFill>
              </a:rPr>
              <a:t>서비스소개</a:t>
            </a:r>
            <a:endParaRPr lang="en-US" altLang="ko-KR" sz="3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337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FD7A7EF0-CED5-49B8-9389-33E04FF871E5}"/>
              </a:ext>
            </a:extLst>
          </p:cNvPr>
          <p:cNvCxnSpPr>
            <a:cxnSpLocks/>
          </p:cNvCxnSpPr>
          <p:nvPr/>
        </p:nvCxnSpPr>
        <p:spPr>
          <a:xfrm>
            <a:off x="1048624" y="973123"/>
            <a:ext cx="1236236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C706B93-13FF-4ECA-81EA-78CD6AB105AC}"/>
              </a:ext>
            </a:extLst>
          </p:cNvPr>
          <p:cNvSpPr txBox="1"/>
          <p:nvPr/>
        </p:nvSpPr>
        <p:spPr>
          <a:xfrm>
            <a:off x="964733" y="1011597"/>
            <a:ext cx="14429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rgbClr val="92D050"/>
                </a:solidFill>
              </a:rPr>
              <a:t>2. </a:t>
            </a:r>
            <a:r>
              <a:rPr lang="ko-KR" altLang="en-US" sz="1600" dirty="0">
                <a:solidFill>
                  <a:srgbClr val="92D050"/>
                </a:solidFill>
              </a:rPr>
              <a:t>서비스소개</a:t>
            </a:r>
          </a:p>
        </p:txBody>
      </p: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0DE43622-3CE6-444C-BA70-91140C77352A}"/>
              </a:ext>
            </a:extLst>
          </p:cNvPr>
          <p:cNvCxnSpPr>
            <a:cxnSpLocks/>
          </p:cNvCxnSpPr>
          <p:nvPr/>
        </p:nvCxnSpPr>
        <p:spPr>
          <a:xfrm>
            <a:off x="1048624" y="1812023"/>
            <a:ext cx="1236236" cy="0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80BB5BF-825E-4497-9B24-1B129B1B8840}"/>
              </a:ext>
            </a:extLst>
          </p:cNvPr>
          <p:cNvSpPr txBox="1"/>
          <p:nvPr/>
        </p:nvSpPr>
        <p:spPr>
          <a:xfrm>
            <a:off x="3120703" y="1011597"/>
            <a:ext cx="307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도면화 </a:t>
            </a:r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서비스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97C050-EFF0-46B1-BD89-C279CFBDC493}"/>
              </a:ext>
            </a:extLst>
          </p:cNvPr>
          <p:cNvSpPr txBox="1"/>
          <p:nvPr/>
        </p:nvSpPr>
        <p:spPr>
          <a:xfrm>
            <a:off x="3120703" y="1812023"/>
            <a:ext cx="777745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err="1">
                <a:solidFill>
                  <a:srgbClr val="92D050"/>
                </a:solidFill>
              </a:rPr>
              <a:t>캐럿펀트의</a:t>
            </a:r>
            <a:r>
              <a:rPr lang="ko-KR" altLang="en-US" sz="1600" dirty="0">
                <a:solidFill>
                  <a:srgbClr val="92D050"/>
                </a:solidFill>
              </a:rPr>
              <a:t> 실측 서비스란</a:t>
            </a:r>
            <a:r>
              <a:rPr lang="en-US" altLang="ko-KR" sz="1600" dirty="0">
                <a:solidFill>
                  <a:srgbClr val="92D050"/>
                </a:solidFill>
              </a:rPr>
              <a:t>?</a:t>
            </a:r>
          </a:p>
          <a:p>
            <a:endParaRPr lang="en-US" altLang="ko-KR" sz="500" dirty="0">
              <a:solidFill>
                <a:srgbClr val="92D050"/>
              </a:solidFill>
            </a:endParaRPr>
          </a:p>
          <a:p>
            <a:r>
              <a:rPr lang="en-US" altLang="ko-KR" sz="1600" dirty="0"/>
              <a:t>3D </a:t>
            </a:r>
            <a:r>
              <a:rPr lang="ko-KR" altLang="en-US" sz="1600" dirty="0"/>
              <a:t>스캔을 활용해 보다 정밀한 데이터를 통해 유물의 도면화를 진행해 주는 서비스</a:t>
            </a:r>
            <a:endParaRPr lang="en-US" altLang="ko-KR" sz="1600" dirty="0"/>
          </a:p>
        </p:txBody>
      </p:sp>
      <p:pic>
        <p:nvPicPr>
          <p:cNvPr id="15" name="그림 14" descr="스크린샷이(가) 표시된 사진&#10;&#10;자동 생성된 설명">
            <a:extLst>
              <a:ext uri="{FF2B5EF4-FFF2-40B4-BE49-F238E27FC236}">
                <a16:creationId xmlns:a16="http://schemas.microsoft.com/office/drawing/2014/main" id="{282D031D-9EAF-4C25-AD15-222138D034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72" t="44898" r="15551" b="24898"/>
          <a:stretch/>
        </p:blipFill>
        <p:spPr>
          <a:xfrm>
            <a:off x="3120703" y="2689394"/>
            <a:ext cx="7777452" cy="338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902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FD7A7EF0-CED5-49B8-9389-33E04FF871E5}"/>
              </a:ext>
            </a:extLst>
          </p:cNvPr>
          <p:cNvCxnSpPr>
            <a:cxnSpLocks/>
          </p:cNvCxnSpPr>
          <p:nvPr/>
        </p:nvCxnSpPr>
        <p:spPr>
          <a:xfrm>
            <a:off x="1048624" y="973123"/>
            <a:ext cx="1236236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C706B93-13FF-4ECA-81EA-78CD6AB105AC}"/>
              </a:ext>
            </a:extLst>
          </p:cNvPr>
          <p:cNvSpPr txBox="1"/>
          <p:nvPr/>
        </p:nvSpPr>
        <p:spPr>
          <a:xfrm>
            <a:off x="964733" y="1011597"/>
            <a:ext cx="1619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>
                <a:solidFill>
                  <a:srgbClr val="92D050"/>
                </a:solidFill>
              </a:rPr>
              <a:t>2. </a:t>
            </a:r>
            <a:r>
              <a:rPr lang="ko-KR" altLang="en-US" sz="1600" dirty="0">
                <a:solidFill>
                  <a:srgbClr val="92D050"/>
                </a:solidFill>
              </a:rPr>
              <a:t>서비스소개</a:t>
            </a:r>
          </a:p>
        </p:txBody>
      </p: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0DE43622-3CE6-444C-BA70-91140C77352A}"/>
              </a:ext>
            </a:extLst>
          </p:cNvPr>
          <p:cNvCxnSpPr>
            <a:cxnSpLocks/>
          </p:cNvCxnSpPr>
          <p:nvPr/>
        </p:nvCxnSpPr>
        <p:spPr>
          <a:xfrm>
            <a:off x="1048624" y="1812023"/>
            <a:ext cx="1236236" cy="0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80BB5BF-825E-4497-9B24-1B129B1B8840}"/>
              </a:ext>
            </a:extLst>
          </p:cNvPr>
          <p:cNvSpPr txBox="1"/>
          <p:nvPr/>
        </p:nvSpPr>
        <p:spPr>
          <a:xfrm>
            <a:off x="3120703" y="1011597"/>
            <a:ext cx="5696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캐럿펀트</a:t>
            </a:r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서비스 특장점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97C050-EFF0-46B1-BD89-C279CFBDC493}"/>
              </a:ext>
            </a:extLst>
          </p:cNvPr>
          <p:cNvSpPr txBox="1"/>
          <p:nvPr/>
        </p:nvSpPr>
        <p:spPr>
          <a:xfrm>
            <a:off x="3120703" y="1812023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정밀도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8C68CE-BB67-4A83-AD92-D4ACAD40A4AE}"/>
              </a:ext>
            </a:extLst>
          </p:cNvPr>
          <p:cNvSpPr txBox="1"/>
          <p:nvPr/>
        </p:nvSpPr>
        <p:spPr>
          <a:xfrm>
            <a:off x="3120703" y="3174088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시간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A05D811-DAE8-4951-82E2-92B50E69DE91}"/>
              </a:ext>
            </a:extLst>
          </p:cNvPr>
          <p:cNvSpPr txBox="1"/>
          <p:nvPr/>
        </p:nvSpPr>
        <p:spPr>
          <a:xfrm>
            <a:off x="3120703" y="4585060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전문성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3A9F900-88DB-455F-885F-6461B0591943}"/>
              </a:ext>
            </a:extLst>
          </p:cNvPr>
          <p:cNvSpPr txBox="1"/>
          <p:nvPr/>
        </p:nvSpPr>
        <p:spPr>
          <a:xfrm>
            <a:off x="3120703" y="2150577"/>
            <a:ext cx="59113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“</a:t>
            </a:r>
            <a:r>
              <a:rPr lang="ko-KR" altLang="en-US" sz="1400" dirty="0"/>
              <a:t>최고 정밀도를 자랑하는 스캔 장비 사용“</a:t>
            </a:r>
            <a:endParaRPr lang="en-US" altLang="ko-KR" sz="1400" dirty="0"/>
          </a:p>
          <a:p>
            <a:endParaRPr lang="en-US" altLang="ko-KR" sz="8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세계적으로 정밀도가 인정된 </a:t>
            </a:r>
            <a:r>
              <a:rPr lang="en-US" altLang="ko-KR" sz="1400" dirty="0" err="1"/>
              <a:t>Artec</a:t>
            </a:r>
            <a:r>
              <a:rPr lang="en-US" altLang="ko-KR" sz="1400" dirty="0"/>
              <a:t> </a:t>
            </a:r>
            <a:r>
              <a:rPr lang="ko-KR" altLang="en-US" sz="1400" dirty="0"/>
              <a:t>스캔 장비 사용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유물 전문 스캔 기술을 </a:t>
            </a:r>
            <a:r>
              <a:rPr lang="ko-KR" altLang="en-US" sz="1400" dirty="0" err="1"/>
              <a:t>바탕으로한</a:t>
            </a:r>
            <a:r>
              <a:rPr lang="ko-KR" altLang="en-US" sz="1400" dirty="0"/>
              <a:t> 완벽한 포스트 프로세싱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endParaRPr lang="ko-KR" altLang="en-US" sz="14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3B67318-9606-45FA-BF2E-ABC5F9D1C2D5}"/>
              </a:ext>
            </a:extLst>
          </p:cNvPr>
          <p:cNvSpPr txBox="1"/>
          <p:nvPr/>
        </p:nvSpPr>
        <p:spPr>
          <a:xfrm>
            <a:off x="3120703" y="3512642"/>
            <a:ext cx="786142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“</a:t>
            </a:r>
            <a:r>
              <a:rPr lang="ko-KR" altLang="en-US" sz="1400" dirty="0"/>
              <a:t>최상의 편의성</a:t>
            </a:r>
            <a:r>
              <a:rPr lang="en-US" altLang="ko-KR" sz="1400" dirty="0"/>
              <a:t>, </a:t>
            </a:r>
            <a:r>
              <a:rPr lang="ko-KR" altLang="en-US" sz="1400" dirty="0"/>
              <a:t>호환성을 자랑하는 소프트웨어 </a:t>
            </a:r>
            <a:r>
              <a:rPr lang="en-US" altLang="ko-KR" sz="1400" dirty="0"/>
              <a:t>Arch 3D </a:t>
            </a:r>
            <a:r>
              <a:rPr lang="ko-KR" altLang="en-US" sz="1400" dirty="0"/>
              <a:t>활용“</a:t>
            </a:r>
            <a:endParaRPr lang="en-US" altLang="ko-KR" sz="1400" dirty="0"/>
          </a:p>
          <a:p>
            <a:endParaRPr lang="en-US" altLang="ko-KR" sz="8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자체개발 </a:t>
            </a:r>
            <a:r>
              <a:rPr lang="en-US" altLang="ko-KR" sz="1400" dirty="0"/>
              <a:t>s/w</a:t>
            </a:r>
            <a:r>
              <a:rPr lang="ko-KR" altLang="en-US" sz="1400" dirty="0"/>
              <a:t>인 </a:t>
            </a:r>
            <a:r>
              <a:rPr lang="en-US" altLang="ko-KR" sz="1400" dirty="0"/>
              <a:t>Arch 3D</a:t>
            </a:r>
            <a:r>
              <a:rPr lang="ko-KR" altLang="en-US" sz="1400" dirty="0"/>
              <a:t>를 활용하여 유물 </a:t>
            </a:r>
            <a:r>
              <a:rPr lang="en-US" altLang="ko-KR" sz="1400" dirty="0"/>
              <a:t>1</a:t>
            </a:r>
            <a:r>
              <a:rPr lang="ko-KR" altLang="en-US" sz="1400" dirty="0"/>
              <a:t>점당 평균 </a:t>
            </a:r>
            <a:r>
              <a:rPr lang="en-US" altLang="ko-KR" sz="1400" dirty="0"/>
              <a:t>20</a:t>
            </a:r>
            <a:r>
              <a:rPr lang="ko-KR" altLang="en-US" sz="1400" dirty="0"/>
              <a:t>분의 실측 시간 소요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en-US" altLang="ko-KR" sz="1400" dirty="0"/>
              <a:t>Illustrator </a:t>
            </a:r>
            <a:r>
              <a:rPr lang="ko-KR" altLang="en-US" sz="1400" dirty="0"/>
              <a:t>호환을 통해 보고서 발행까지 도면 수정 및 관리 편이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endParaRPr lang="en-US" altLang="ko-KR" sz="1400" dirty="0"/>
          </a:p>
          <a:p>
            <a:pPr marL="285750" indent="-285750">
              <a:buFontTx/>
              <a:buChar char="-"/>
            </a:pPr>
            <a:endParaRPr lang="en-US" altLang="ko-KR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885D2EA-70AF-4F74-924E-52A5897EA26C}"/>
              </a:ext>
            </a:extLst>
          </p:cNvPr>
          <p:cNvSpPr txBox="1"/>
          <p:nvPr/>
        </p:nvSpPr>
        <p:spPr>
          <a:xfrm>
            <a:off x="3120703" y="4923614"/>
            <a:ext cx="706832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“</a:t>
            </a:r>
            <a:r>
              <a:rPr lang="ko-KR" altLang="en-US" sz="1400" dirty="0"/>
              <a:t>고고학 석사 이상의 전문성을 갖춘 인재들이 실측 진행“</a:t>
            </a:r>
            <a:endParaRPr lang="en-US" altLang="ko-KR" sz="1400" dirty="0"/>
          </a:p>
          <a:p>
            <a:endParaRPr lang="en-US" altLang="ko-KR" sz="8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고고학과 석사 인원이 실측 진행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endParaRPr lang="en-US" altLang="ko-KR" sz="1400" dirty="0"/>
          </a:p>
          <a:p>
            <a:pPr marL="285750" indent="-285750">
              <a:buFontTx/>
              <a:buChar char="-"/>
            </a:pPr>
            <a:endParaRPr lang="en-US" altLang="ko-KR" sz="1400" dirty="0"/>
          </a:p>
          <a:p>
            <a:endParaRPr lang="en-US" altLang="ko-KR" sz="1400" dirty="0"/>
          </a:p>
          <a:p>
            <a:endParaRPr lang="ko-KR" altLang="en-US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67B8FF-45BC-4C40-BCE9-87D559B9BE13}"/>
              </a:ext>
            </a:extLst>
          </p:cNvPr>
          <p:cNvSpPr txBox="1"/>
          <p:nvPr/>
        </p:nvSpPr>
        <p:spPr>
          <a:xfrm>
            <a:off x="3120703" y="5826755"/>
            <a:ext cx="1937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92D050"/>
                </a:solidFill>
              </a:rPr>
              <a:t>진정성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791AE0-5F2F-43EF-A7BF-8048F961019E}"/>
              </a:ext>
            </a:extLst>
          </p:cNvPr>
          <p:cNvSpPr txBox="1"/>
          <p:nvPr/>
        </p:nvSpPr>
        <p:spPr>
          <a:xfrm>
            <a:off x="3120703" y="6165309"/>
            <a:ext cx="7068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“</a:t>
            </a:r>
            <a:r>
              <a:rPr lang="ko-KR" altLang="en-US" sz="1400" dirty="0"/>
              <a:t>단순히 빠르고 </a:t>
            </a:r>
            <a:r>
              <a:rPr lang="ko-KR" altLang="en-US" sz="1400" dirty="0" err="1"/>
              <a:t>정확하게가</a:t>
            </a:r>
            <a:r>
              <a:rPr lang="ko-KR" altLang="en-US" sz="1400" dirty="0"/>
              <a:t> 아닌 실측의 기본 부터 확실히 진행</a:t>
            </a:r>
            <a:r>
              <a:rPr lang="en-US" altLang="ko-KR" sz="1400" dirty="0"/>
              <a:t>”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687214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503</Words>
  <Application>Microsoft Office PowerPoint</Application>
  <PresentationFormat>와이드스크린</PresentationFormat>
  <Paragraphs>121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3" baseType="lpstr">
      <vt:lpstr>Arial</vt:lpstr>
      <vt:lpstr>맑은 고딕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Administrator</dc:creator>
  <cp:lastModifiedBy>Administrator</cp:lastModifiedBy>
  <cp:revision>14</cp:revision>
  <dcterms:created xsi:type="dcterms:W3CDTF">2020-07-13T05:39:51Z</dcterms:created>
  <dcterms:modified xsi:type="dcterms:W3CDTF">2020-07-13T07:57:40Z</dcterms:modified>
</cp:coreProperties>
</file>